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0"/>
  </p:notesMasterIdLst>
  <p:sldIdLst>
    <p:sldId id="256" r:id="rId2"/>
    <p:sldId id="323" r:id="rId3"/>
    <p:sldId id="321" r:id="rId4"/>
    <p:sldId id="348" r:id="rId5"/>
    <p:sldId id="326" r:id="rId6"/>
    <p:sldId id="345" r:id="rId7"/>
    <p:sldId id="309" r:id="rId8"/>
    <p:sldId id="333" r:id="rId9"/>
    <p:sldId id="347" r:id="rId10"/>
    <p:sldId id="350" r:id="rId11"/>
    <p:sldId id="285" r:id="rId12"/>
    <p:sldId id="351" r:id="rId13"/>
    <p:sldId id="289" r:id="rId14"/>
    <p:sldId id="349" r:id="rId15"/>
    <p:sldId id="354" r:id="rId16"/>
    <p:sldId id="355" r:id="rId17"/>
    <p:sldId id="364" r:id="rId18"/>
    <p:sldId id="357" r:id="rId19"/>
    <p:sldId id="362" r:id="rId20"/>
    <p:sldId id="363" r:id="rId21"/>
    <p:sldId id="358" r:id="rId22"/>
    <p:sldId id="352" r:id="rId23"/>
    <p:sldId id="292" r:id="rId24"/>
    <p:sldId id="293" r:id="rId25"/>
    <p:sldId id="353" r:id="rId26"/>
    <p:sldId id="295" r:id="rId27"/>
    <p:sldId id="359" r:id="rId28"/>
    <p:sldId id="365" r:id="rId29"/>
    <p:sldId id="360" r:id="rId30"/>
    <p:sldId id="343" r:id="rId31"/>
    <p:sldId id="379" r:id="rId32"/>
    <p:sldId id="366" r:id="rId33"/>
    <p:sldId id="367" r:id="rId34"/>
    <p:sldId id="384" r:id="rId35"/>
    <p:sldId id="369" r:id="rId36"/>
    <p:sldId id="370" r:id="rId37"/>
    <p:sldId id="372" r:id="rId38"/>
    <p:sldId id="374" r:id="rId39"/>
    <p:sldId id="373" r:id="rId40"/>
    <p:sldId id="375" r:id="rId41"/>
    <p:sldId id="376" r:id="rId42"/>
    <p:sldId id="377" r:id="rId43"/>
    <p:sldId id="381" r:id="rId44"/>
    <p:sldId id="380" r:id="rId45"/>
    <p:sldId id="368" r:id="rId46"/>
    <p:sldId id="378" r:id="rId47"/>
    <p:sldId id="382" r:id="rId48"/>
    <p:sldId id="383" r:id="rId49"/>
    <p:sldId id="329" r:id="rId50"/>
    <p:sldId id="386" r:id="rId51"/>
    <p:sldId id="387" r:id="rId52"/>
    <p:sldId id="388" r:id="rId53"/>
    <p:sldId id="389" r:id="rId54"/>
    <p:sldId id="390" r:id="rId55"/>
    <p:sldId id="385" r:id="rId56"/>
    <p:sldId id="392" r:id="rId57"/>
    <p:sldId id="393" r:id="rId58"/>
    <p:sldId id="331" r:id="rId59"/>
  </p:sldIdLst>
  <p:sldSz cx="9144000" cy="6858000" type="screen4x3"/>
  <p:notesSz cx="6858000" cy="9144000"/>
  <p:embeddedFontLst>
    <p:embeddedFont>
      <p:font typeface="나눔스퀘어" panose="020B0600000101010101" pitchFamily="50" charset="-127"/>
      <p:regular r:id="rId61"/>
    </p:embeddedFont>
    <p:embeddedFont>
      <p:font typeface="나눔스퀘어 Bold" panose="020B0600000101010101" pitchFamily="50" charset="-127"/>
      <p:bold r:id="rId62"/>
    </p:embeddedFont>
    <p:embeddedFont>
      <p:font typeface="210 다락방 L" panose="02020603020101020101" pitchFamily="18" charset="-127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KoPubWorld돋움체 Medium" panose="00000600000000000000" pitchFamily="2" charset="-127"/>
      <p:regular r:id="rId66"/>
    </p:embeddedFont>
    <p:embeddedFont>
      <p:font typeface="210 다락방 B" panose="02020603020101020101" pitchFamily="18" charset="-127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libri Light" panose="020F0302020204030204" pitchFamily="34" charset="0"/>
      <p:regular r:id="rId72"/>
      <p:italic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66B"/>
    <a:srgbClr val="88495A"/>
    <a:srgbClr val="FF7C80"/>
    <a:srgbClr val="FFC283"/>
    <a:srgbClr val="FDA7BC"/>
    <a:srgbClr val="FFD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2" autoAdjust="0"/>
    <p:restoredTop sz="93645" autoAdjust="0"/>
  </p:normalViewPr>
  <p:slideViewPr>
    <p:cSldViewPr snapToGrid="0" showGuides="1">
      <p:cViewPr>
        <p:scale>
          <a:sx n="150" d="100"/>
          <a:sy n="150" d="100"/>
        </p:scale>
        <p:origin x="724" y="208"/>
      </p:cViewPr>
      <p:guideLst>
        <p:guide orient="horz" pos="527"/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8CE17-884A-4D18-A328-48A16FCA455E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BA990-EDD5-420B-91FF-C6787B0A82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1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게임디자인학과 </a:t>
            </a:r>
            <a:r>
              <a:rPr lang="en-US" altLang="ko-KR" dirty="0"/>
              <a:t>19</a:t>
            </a:r>
            <a:r>
              <a:rPr lang="ko-KR" altLang="en-US" dirty="0"/>
              <a:t>학번 </a:t>
            </a:r>
            <a:r>
              <a:rPr lang="ko-KR" altLang="en-US" dirty="0" err="1"/>
              <a:t>진보미</a:t>
            </a:r>
            <a:r>
              <a:rPr lang="ko-KR" altLang="en-US" baseline="0" dirty="0"/>
              <a:t> 졸업작품프로젝트 게임 </a:t>
            </a:r>
            <a:r>
              <a:rPr lang="ko-KR" altLang="en-US" baseline="0" dirty="0" err="1"/>
              <a:t>발표시작하겠습니다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09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87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61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124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715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10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92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27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940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186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6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500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255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98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200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615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306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362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64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194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343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6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15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750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73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830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0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93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5593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941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485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2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8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082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607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314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557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639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12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4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47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50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3252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5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8172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290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936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4454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696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계획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64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339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62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4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613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46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425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5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2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3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4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5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0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3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307832"/>
            <a:ext cx="388749" cy="388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 userDrawn="1"/>
        </p:nvSpPr>
        <p:spPr>
          <a:xfrm>
            <a:off x="7865813" y="518194"/>
            <a:ext cx="6495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게제미없다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 userDrawn="1"/>
        </p:nvSpPr>
        <p:spPr>
          <a:xfrm>
            <a:off x="7394530" y="383626"/>
            <a:ext cx="1120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Hardcore Dungeon</a:t>
            </a:r>
            <a:endParaRPr lang="en-US" altLang="ko-KR" sz="8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50273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38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7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51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B9DC5351-9565-4B5D-8EF2-9D94DB13AFF3}" type="datetimeFigureOut">
              <a:rPr lang="ko-KR" altLang="en-US" smtClean="0"/>
              <a:pPr/>
              <a:t>2023-03-21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2BCB9AA2-6393-4D15-9A33-CC0CDD5957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81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KoPubWorld돋움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microsoft.com/office/2007/relationships/hdphoto" Target="../media/hdphoto2.wdp"/><Relationship Id="rId5" Type="http://schemas.microsoft.com/office/2007/relationships/hdphoto" Target="../media/hdphoto4.wdp"/><Relationship Id="rId10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07/relationships/hdphoto" Target="../media/hdphoto4.wdp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0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5" Type="http://schemas.openxmlformats.org/officeDocument/2006/relationships/image" Target="../media/image11.png"/><Relationship Id="rId10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0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5" Type="http://schemas.openxmlformats.org/officeDocument/2006/relationships/image" Target="../media/image11.png"/><Relationship Id="rId10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0.png"/><Relationship Id="rId3" Type="http://schemas.openxmlformats.org/officeDocument/2006/relationships/image" Target="../media/image9.jpeg"/><Relationship Id="rId7" Type="http://schemas.openxmlformats.org/officeDocument/2006/relationships/image" Target="../media/image41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0.png"/><Relationship Id="rId3" Type="http://schemas.openxmlformats.org/officeDocument/2006/relationships/image" Target="../media/image9.jpeg"/><Relationship Id="rId7" Type="http://schemas.openxmlformats.org/officeDocument/2006/relationships/image" Target="../media/image4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12.png"/><Relationship Id="rId5" Type="http://schemas.openxmlformats.org/officeDocument/2006/relationships/image" Target="../media/image39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3" Type="http://schemas.openxmlformats.org/officeDocument/2006/relationships/image" Target="../media/image9.jpeg"/><Relationship Id="rId7" Type="http://schemas.openxmlformats.org/officeDocument/2006/relationships/image" Target="../media/image42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19.png"/><Relationship Id="rId5" Type="http://schemas.openxmlformats.org/officeDocument/2006/relationships/image" Target="../media/image39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5" Type="http://schemas.microsoft.com/office/2007/relationships/hdphoto" Target="../media/hdphoto4.wdp"/><Relationship Id="rId10" Type="http://schemas.openxmlformats.org/officeDocument/2006/relationships/image" Target="../media/image42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Relationship Id="rId1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0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5" Type="http://schemas.openxmlformats.org/officeDocument/2006/relationships/image" Target="../media/image11.png"/><Relationship Id="rId10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9.jpe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0.png"/><Relationship Id="rId5" Type="http://schemas.openxmlformats.org/officeDocument/2006/relationships/image" Target="../media/image41.png"/><Relationship Id="rId10" Type="http://schemas.openxmlformats.org/officeDocument/2006/relationships/image" Target="../media/image39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jpeg"/><Relationship Id="rId7" Type="http://schemas.openxmlformats.org/officeDocument/2006/relationships/image" Target="../media/image3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jpeg"/><Relationship Id="rId7" Type="http://schemas.openxmlformats.org/officeDocument/2006/relationships/image" Target="../media/image3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jpeg"/><Relationship Id="rId7" Type="http://schemas.openxmlformats.org/officeDocument/2006/relationships/image" Target="../media/image3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0.png"/><Relationship Id="rId3" Type="http://schemas.openxmlformats.org/officeDocument/2006/relationships/image" Target="../media/image9.jpeg"/><Relationship Id="rId7" Type="http://schemas.openxmlformats.org/officeDocument/2006/relationships/image" Target="../media/image3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0.png"/><Relationship Id="rId3" Type="http://schemas.openxmlformats.org/officeDocument/2006/relationships/image" Target="../media/image9.jpeg"/><Relationship Id="rId7" Type="http://schemas.openxmlformats.org/officeDocument/2006/relationships/image" Target="../media/image41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19.png"/><Relationship Id="rId5" Type="http://schemas.openxmlformats.org/officeDocument/2006/relationships/image" Target="../media/image39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1.png"/><Relationship Id="rId3" Type="http://schemas.openxmlformats.org/officeDocument/2006/relationships/image" Target="../media/image9.jpe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20.png"/><Relationship Id="rId5" Type="http://schemas.openxmlformats.org/officeDocument/2006/relationships/image" Target="../media/image39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0.png"/><Relationship Id="rId3" Type="http://schemas.openxmlformats.org/officeDocument/2006/relationships/image" Target="../media/image9.jpeg"/><Relationship Id="rId7" Type="http://schemas.openxmlformats.org/officeDocument/2006/relationships/image" Target="../media/image3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0.png"/><Relationship Id="rId3" Type="http://schemas.openxmlformats.org/officeDocument/2006/relationships/image" Target="../media/image9.jpeg"/><Relationship Id="rId7" Type="http://schemas.openxmlformats.org/officeDocument/2006/relationships/image" Target="../media/image39.png"/><Relationship Id="rId12" Type="http://schemas.openxmlformats.org/officeDocument/2006/relationships/image" Target="../media/image20.png"/><Relationship Id="rId17" Type="http://schemas.microsoft.com/office/2007/relationships/hdphoto" Target="../media/hdphoto6.wdp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microsoft.com/office/2007/relationships/hdphoto" Target="../media/hdphoto4.wdp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0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5" Type="http://schemas.openxmlformats.org/officeDocument/2006/relationships/image" Target="../media/image11.png"/><Relationship Id="rId10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vJs9mb_2L0I?t=811" TargetMode="Externa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2334193"/>
            <a:ext cx="6858000" cy="1790700"/>
          </a:xfrm>
        </p:spPr>
        <p:txBody>
          <a:bodyPr anchor="ctr">
            <a:normAutofit/>
          </a:bodyPr>
          <a:lstStyle/>
          <a:p>
            <a:r>
              <a:rPr lang="en-US" altLang="ko-KR" sz="5400" dirty="0" err="1">
                <a:latin typeface="210 다락방 B" panose="02020603020101020101" pitchFamily="18" charset="-127"/>
                <a:ea typeface="210 다락방 B" panose="02020603020101020101" pitchFamily="18" charset="-127"/>
              </a:rPr>
              <a:t>HardcoreDungeon</a:t>
            </a:r>
            <a:endParaRPr lang="ko-KR" altLang="en-US" sz="5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30349" y="4008761"/>
            <a:ext cx="1883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2023.03.22</a:t>
            </a: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78" y="3135698"/>
            <a:ext cx="388749" cy="3887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3960" y="3771695"/>
            <a:ext cx="1883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게제미없다</a:t>
            </a:r>
            <a:endParaRPr lang="ko-KR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5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292771" y="1022889"/>
            <a:ext cx="1655432" cy="24765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266" y="1035769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7682458" y="5245281"/>
            <a:ext cx="1265745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던전 입장</a:t>
            </a:r>
            <a:endParaRPr lang="ko-KR" altLang="en-US" sz="2000" dirty="0">
              <a:solidFill>
                <a:schemeClr val="bg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DDD41-3E14-8CAA-2205-989AF759BE48}"/>
              </a:ext>
            </a:extLst>
          </p:cNvPr>
          <p:cNvSpPr txBox="1"/>
          <p:nvPr/>
        </p:nvSpPr>
        <p:spPr>
          <a:xfrm>
            <a:off x="3407258" y="3278959"/>
            <a:ext cx="2329484" cy="300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350">
                <a:solidFill>
                  <a:schemeClr val="lt1"/>
                </a:solidFill>
                <a:ea typeface="KoPubWorld돋움체 Medium" panose="000006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 smtClean="0"/>
              <a:t>보유</a:t>
            </a:r>
            <a:r>
              <a:rPr lang="en-US" altLang="ko-KR" dirty="0" smtClean="0"/>
              <a:t> </a:t>
            </a:r>
            <a:r>
              <a:rPr lang="ko-KR" altLang="en-US" dirty="0"/>
              <a:t>캐릭터들 표시 및 </a:t>
            </a:r>
            <a:r>
              <a:rPr lang="ko-KR" altLang="en-US" dirty="0" smtClean="0"/>
              <a:t>움직임</a:t>
            </a:r>
            <a:endParaRPr lang="ko-KR" altLang="en-US" dirty="0"/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115019" y="5257889"/>
            <a:ext cx="723498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115019" y="4451442"/>
            <a:ext cx="958591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용병단</a:t>
            </a:r>
            <a:endParaRPr lang="ko-KR" altLang="en-US" sz="2000" dirty="0">
              <a:solidFill>
                <a:schemeClr val="bg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3248" y="964166"/>
            <a:ext cx="457200" cy="4572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Rank.7</a:t>
            </a:r>
            <a:endParaRPr lang="ko-KR" altLang="en-US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도넛 4"/>
          <p:cNvSpPr/>
          <p:nvPr/>
        </p:nvSpPr>
        <p:spPr>
          <a:xfrm>
            <a:off x="115019" y="971220"/>
            <a:ext cx="455429" cy="455429"/>
          </a:xfrm>
          <a:prstGeom prst="donut">
            <a:avLst>
              <a:gd name="adj" fmla="val 105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7682458" y="5245281"/>
            <a:ext cx="1265745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던전 입장</a:t>
            </a:r>
            <a:endParaRPr lang="ko-KR" altLang="en-US" sz="2000" dirty="0">
              <a:solidFill>
                <a:schemeClr val="bg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115019" y="5257889"/>
            <a:ext cx="723498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115019" y="4451442"/>
            <a:ext cx="958591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용병단</a:t>
            </a:r>
            <a:endParaRPr lang="ko-KR" altLang="en-US" sz="2000" dirty="0">
              <a:solidFill>
                <a:schemeClr val="bg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-112" y="850856"/>
            <a:ext cx="9153554" cy="5143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292771" y="1022889"/>
            <a:ext cx="1655432" cy="24765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266" y="1035769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113248" y="964166"/>
            <a:ext cx="457200" cy="4572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Rank.7</a:t>
            </a:r>
            <a:endParaRPr lang="ko-KR" altLang="en-US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도넛 4"/>
          <p:cNvSpPr/>
          <p:nvPr/>
        </p:nvSpPr>
        <p:spPr>
          <a:xfrm>
            <a:off x="115019" y="971220"/>
            <a:ext cx="455429" cy="455429"/>
          </a:xfrm>
          <a:prstGeom prst="donut">
            <a:avLst>
              <a:gd name="adj" fmla="val 105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657687" y="1274678"/>
            <a:ext cx="3945030" cy="12939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모험 랭크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레벨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sz="1400" dirty="0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던전의 최고 기록의 합으로 모험 랭크가 </a:t>
            </a:r>
            <a:r>
              <a:rPr lang="ko-KR" altLang="en-US" sz="1400" dirty="0" smtClean="0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산정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된다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ex) 150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층 이상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랭크 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6289048" y="1482937"/>
            <a:ext cx="2479395" cy="1101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재화</a:t>
            </a:r>
            <a:endParaRPr lang="en-US" altLang="ko-KR" sz="1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던전을 돌며 몬스터를 물리치면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나오는 보상</a:t>
            </a:r>
            <a:endParaRPr lang="en-US" altLang="ko-KR" sz="1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 rot="14149492">
            <a:off x="438941" y="1318319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292771" y="1022889"/>
            <a:ext cx="1655432" cy="247650"/>
            <a:chOff x="7292771" y="1022889"/>
            <a:chExt cx="1655432" cy="24765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C362E83-858E-D9C7-6046-122A70C48C88}"/>
                </a:ext>
              </a:extLst>
            </p:cNvPr>
            <p:cNvSpPr/>
            <p:nvPr/>
          </p:nvSpPr>
          <p:spPr>
            <a:xfrm>
              <a:off x="7292771" y="1022889"/>
              <a:ext cx="1655432" cy="24765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ysClr val="windowText" lastClr="000000"/>
                  </a:solidFill>
                  <a:ea typeface="KoPubWorld돋움체 Medium" panose="00000600000000000000" pitchFamily="2" charset="-127"/>
                </a:rPr>
                <a:t>4000G</a:t>
              </a:r>
              <a:endParaRPr lang="ko-KR" altLang="en-US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endParaRPr>
            </a:p>
          </p:txBody>
        </p:sp>
        <p:pic>
          <p:nvPicPr>
            <p:cNvPr id="10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33C1A3A6-2FAB-4328-F7F6-27E9F9926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266" y="1035769"/>
              <a:ext cx="221889" cy="22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7682458" y="5245281"/>
            <a:ext cx="1265745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던전 입장</a:t>
            </a:r>
            <a:endParaRPr lang="ko-KR" altLang="en-US" sz="2000" dirty="0">
              <a:solidFill>
                <a:schemeClr val="bg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115019" y="5257889"/>
            <a:ext cx="723498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115019" y="4451442"/>
            <a:ext cx="958591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용병단</a:t>
            </a:r>
            <a:endParaRPr lang="ko-KR" altLang="en-US" sz="2000" dirty="0">
              <a:solidFill>
                <a:schemeClr val="bg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3248" y="964166"/>
            <a:ext cx="457200" cy="4572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Rank.7</a:t>
            </a:r>
            <a:endParaRPr lang="ko-KR" altLang="en-US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도넛 4"/>
          <p:cNvSpPr/>
          <p:nvPr/>
        </p:nvSpPr>
        <p:spPr>
          <a:xfrm>
            <a:off x="115019" y="971220"/>
            <a:ext cx="455429" cy="455429"/>
          </a:xfrm>
          <a:prstGeom prst="donut">
            <a:avLst>
              <a:gd name="adj" fmla="val 105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14149492">
            <a:off x="778004" y="5387245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0856"/>
            <a:ext cx="9142083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8CFE29-0F3A-DE9C-EE43-01CBFA67D474}"/>
              </a:ext>
            </a:extLst>
          </p:cNvPr>
          <p:cNvSpPr txBox="1"/>
          <p:nvPr/>
        </p:nvSpPr>
        <p:spPr>
          <a:xfrm>
            <a:off x="4907699" y="3554672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가격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A2D7CF-3BB5-1897-9E8E-8656E04C2158}"/>
              </a:ext>
            </a:extLst>
          </p:cNvPr>
          <p:cNvSpPr txBox="1"/>
          <p:nvPr/>
        </p:nvSpPr>
        <p:spPr>
          <a:xfrm>
            <a:off x="7312115" y="3163610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가격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98285E-568E-5BB2-A09E-B5B02F4407FF}"/>
              </a:ext>
            </a:extLst>
          </p:cNvPr>
          <p:cNvSpPr txBox="1"/>
          <p:nvPr/>
        </p:nvSpPr>
        <p:spPr>
          <a:xfrm>
            <a:off x="5273552" y="4817083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가격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456475" y="1859968"/>
            <a:ext cx="1016756" cy="1587500"/>
            <a:chOff x="500129" y="1991564"/>
            <a:chExt cx="1016756" cy="15875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포션</a:t>
              </a:r>
              <a:endParaRPr lang="en-US" altLang="ko-KR" sz="1000" dirty="0" smtClean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HP +50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100G</a:t>
              </a:r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566960" y="1874413"/>
            <a:ext cx="1016756" cy="1587500"/>
            <a:chOff x="500129" y="1991564"/>
            <a:chExt cx="1016756" cy="15875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연막</a:t>
              </a:r>
              <a:endParaRPr lang="en-US" altLang="ko-KR" sz="1000" dirty="0" smtClean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회피력</a:t>
              </a:r>
              <a:r>
                <a:rPr lang="en-US" altLang="ko-KR" sz="1000" dirty="0" smtClean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+100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100G</a:t>
              </a:r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677445" y="1888858"/>
            <a:ext cx="1016756" cy="1587500"/>
            <a:chOff x="500129" y="1991564"/>
            <a:chExt cx="1016756" cy="158750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마나 </a:t>
              </a:r>
              <a:r>
                <a:rPr lang="ko-KR" altLang="en-US" sz="1000" dirty="0" err="1" smtClean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포션</a:t>
              </a:r>
              <a:endParaRPr lang="en-US" altLang="ko-KR" sz="1000" dirty="0" smtClean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MP +50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100G</a:t>
              </a:r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9000" contrast="5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787930" y="1903303"/>
            <a:ext cx="1016756" cy="1587500"/>
            <a:chOff x="500129" y="1991564"/>
            <a:chExt cx="1016756" cy="15875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잠김</a:t>
              </a:r>
              <a:endParaRPr lang="en-US" altLang="ko-KR" sz="1400" dirty="0" smtClean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  <a:p>
              <a:pPr algn="ctr"/>
              <a:endParaRPr lang="en-US" altLang="ko-KR" sz="400" dirty="0"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Rank</a:t>
              </a:r>
              <a:r>
                <a:rPr lang="en-US" altLang="ko-KR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.10</a:t>
              </a:r>
              <a:r>
                <a:rPr lang="ko-KR" altLang="en-US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9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</a:t>
              </a:r>
              <a:endParaRPr lang="en-US" altLang="ko-KR" sz="9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구매가능</a:t>
              </a:r>
              <a:endPara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52900" y="857250"/>
            <a:ext cx="722644" cy="590288"/>
            <a:chOff x="252900" y="857250"/>
            <a:chExt cx="722644" cy="59028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665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상점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211535" y="1861457"/>
            <a:ext cx="1044763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아이템 카드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1535" y="2206841"/>
            <a:ext cx="1044763" cy="26533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모집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292771" y="1022889"/>
            <a:ext cx="1655432" cy="247650"/>
            <a:chOff x="7292771" y="1022889"/>
            <a:chExt cx="1655432" cy="247650"/>
          </a:xfrm>
        </p:grpSpPr>
        <p:sp>
          <p:nvSpPr>
            <p:cNvPr id="36" name="사각형: 둥근 모서리 8">
              <a:extLst>
                <a:ext uri="{FF2B5EF4-FFF2-40B4-BE49-F238E27FC236}">
                  <a16:creationId xmlns:a16="http://schemas.microsoft.com/office/drawing/2014/main" id="{FC362E83-858E-D9C7-6046-122A70C48C88}"/>
                </a:ext>
              </a:extLst>
            </p:cNvPr>
            <p:cNvSpPr/>
            <p:nvPr/>
          </p:nvSpPr>
          <p:spPr>
            <a:xfrm>
              <a:off x="7292771" y="1022889"/>
              <a:ext cx="1655432" cy="24765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ysClr val="windowText" lastClr="000000"/>
                  </a:solidFill>
                  <a:ea typeface="KoPubWorld돋움체 Medium" panose="00000600000000000000" pitchFamily="2" charset="-127"/>
                </a:rPr>
                <a:t>4000G</a:t>
              </a:r>
              <a:endParaRPr lang="ko-KR" altLang="en-US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endParaRPr>
            </a:p>
          </p:txBody>
        </p:sp>
        <p:pic>
          <p:nvPicPr>
            <p:cNvPr id="37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33C1A3A6-2FAB-4328-F7F6-27E9F9926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266" y="1035769"/>
              <a:ext cx="221889" cy="22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5898415" y="1903303"/>
            <a:ext cx="1016756" cy="1587500"/>
            <a:chOff x="500129" y="1991564"/>
            <a:chExt cx="1016756" cy="15875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잠김</a:t>
              </a:r>
              <a:endParaRPr lang="en-US" altLang="ko-KR" sz="1400" dirty="0" smtClean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  <a:p>
              <a:pPr algn="ctr"/>
              <a:endParaRPr lang="en-US" altLang="ko-KR" sz="400" dirty="0"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Rank.12</a:t>
              </a:r>
              <a:r>
                <a:rPr lang="ko-KR" altLang="en-US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9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</a:t>
              </a:r>
              <a:endParaRPr lang="en-US" altLang="ko-KR" sz="9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구매가능</a:t>
              </a:r>
              <a:endPara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008900" y="1903303"/>
            <a:ext cx="1016756" cy="1587500"/>
            <a:chOff x="500129" y="1991564"/>
            <a:chExt cx="1016756" cy="15875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잠김</a:t>
              </a:r>
              <a:endParaRPr lang="en-US" altLang="ko-KR" sz="1400" dirty="0" smtClean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  <a:p>
              <a:pPr algn="ctr"/>
              <a:endParaRPr lang="en-US" altLang="ko-KR" sz="400" dirty="0"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Rank.15</a:t>
              </a:r>
              <a:r>
                <a:rPr lang="ko-KR" altLang="en-US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9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</a:t>
              </a:r>
              <a:endParaRPr lang="en-US" altLang="ko-KR" sz="9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구매가능</a:t>
              </a:r>
              <a:endPara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436941" y="3587750"/>
            <a:ext cx="1016756" cy="1587500"/>
            <a:chOff x="500129" y="1991564"/>
            <a:chExt cx="1016756" cy="158750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잠김</a:t>
              </a:r>
              <a:endParaRPr lang="en-US" altLang="ko-KR" sz="1400" dirty="0" smtClean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  <a:p>
              <a:pPr algn="ctr"/>
              <a:endParaRPr lang="en-US" altLang="ko-KR" sz="400" dirty="0"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Rank.20</a:t>
              </a:r>
              <a:r>
                <a:rPr lang="ko-KR" altLang="en-US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9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</a:t>
              </a:r>
              <a:endParaRPr lang="en-US" altLang="ko-KR" sz="9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구매가능</a:t>
              </a:r>
              <a:endPara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47426" y="3587750"/>
            <a:ext cx="1016756" cy="1587500"/>
            <a:chOff x="500129" y="1991564"/>
            <a:chExt cx="1016756" cy="158750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잠김</a:t>
              </a:r>
              <a:endParaRPr lang="en-US" altLang="ko-KR" sz="1400" dirty="0" smtClean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  <a:p>
              <a:pPr algn="ctr"/>
              <a:endParaRPr lang="en-US" altLang="ko-KR" sz="400" dirty="0"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Rank.22</a:t>
              </a:r>
              <a:r>
                <a:rPr lang="ko-KR" altLang="en-US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9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</a:t>
              </a:r>
              <a:endParaRPr lang="en-US" altLang="ko-KR" sz="9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구매가능</a:t>
              </a:r>
              <a:endPara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657911" y="3587750"/>
            <a:ext cx="1016756" cy="1587500"/>
            <a:chOff x="500129" y="1991564"/>
            <a:chExt cx="1016756" cy="15875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잠김</a:t>
              </a:r>
              <a:endParaRPr lang="en-US" altLang="ko-KR" sz="1400" dirty="0" smtClean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  <a:p>
              <a:pPr algn="ctr"/>
              <a:endParaRPr lang="en-US" altLang="ko-KR" sz="400" dirty="0"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Rank.25</a:t>
              </a:r>
              <a:r>
                <a:rPr lang="ko-KR" altLang="en-US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9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</a:t>
              </a:r>
              <a:endParaRPr lang="en-US" altLang="ko-KR" sz="9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구매가능</a:t>
              </a:r>
              <a:endPara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오른쪽 화살표 17"/>
          <p:cNvSpPr/>
          <p:nvPr/>
        </p:nvSpPr>
        <p:spPr>
          <a:xfrm rot="14149492">
            <a:off x="3090551" y="2808526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4787930" y="3587750"/>
            <a:ext cx="1016756" cy="1587500"/>
            <a:chOff x="500129" y="1991564"/>
            <a:chExt cx="1016756" cy="15875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잠김</a:t>
              </a:r>
              <a:endParaRPr lang="en-US" altLang="ko-KR" sz="1400" dirty="0" smtClean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  <a:p>
              <a:pPr algn="ctr"/>
              <a:endParaRPr lang="en-US" altLang="ko-KR" sz="400" dirty="0"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Rank.30</a:t>
              </a:r>
              <a:r>
                <a:rPr lang="ko-KR" altLang="en-US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9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</a:t>
              </a:r>
              <a:endParaRPr lang="en-US" altLang="ko-KR" sz="9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구매가능</a:t>
              </a:r>
              <a:endPara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898415" y="3587750"/>
            <a:ext cx="1016756" cy="1587500"/>
            <a:chOff x="500129" y="1991564"/>
            <a:chExt cx="1016756" cy="15875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잠김</a:t>
              </a:r>
              <a:endParaRPr lang="en-US" altLang="ko-KR" sz="1400" dirty="0" smtClean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  <a:p>
              <a:pPr algn="ctr"/>
              <a:endParaRPr lang="en-US" altLang="ko-KR" sz="400" dirty="0"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Rank.40</a:t>
              </a:r>
              <a:r>
                <a:rPr lang="ko-KR" altLang="en-US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9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</a:t>
              </a:r>
              <a:endParaRPr lang="en-US" altLang="ko-KR" sz="9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구매가능</a:t>
              </a:r>
              <a:endPara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008900" y="3587750"/>
            <a:ext cx="1016756" cy="1587500"/>
            <a:chOff x="500129" y="1991564"/>
            <a:chExt cx="1016756" cy="158750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A34F625-6F14-8152-F7F0-3A77D4693F42}"/>
                </a:ext>
              </a:extLst>
            </p:cNvPr>
            <p:cNvSpPr/>
            <p:nvPr/>
          </p:nvSpPr>
          <p:spPr>
            <a:xfrm>
              <a:off x="500129" y="1991564"/>
              <a:ext cx="1016756" cy="15875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470B3DC-F6E1-1B24-6877-93CB84E8F560}"/>
                </a:ext>
              </a:extLst>
            </p:cNvPr>
            <p:cNvSpPr/>
            <p:nvPr/>
          </p:nvSpPr>
          <p:spPr>
            <a:xfrm>
              <a:off x="544893" y="2022095"/>
              <a:ext cx="924126" cy="9887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잠김</a:t>
              </a:r>
              <a:endParaRPr lang="en-US" altLang="ko-KR" sz="1400" dirty="0" smtClean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  <a:p>
              <a:pPr algn="ctr"/>
              <a:endParaRPr lang="en-US" altLang="ko-KR" sz="400" dirty="0"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Rank.50</a:t>
              </a:r>
              <a:r>
                <a:rPr lang="ko-KR" altLang="en-US" sz="900" dirty="0" smtClean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9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</a:t>
              </a:r>
              <a:endParaRPr lang="en-US" altLang="ko-KR" sz="9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9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구매가능</a:t>
              </a:r>
              <a:endPara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5" name="화살표: 왼쪽/오른쪽 22">
            <a:extLst>
              <a:ext uri="{FF2B5EF4-FFF2-40B4-BE49-F238E27FC236}">
                <a16:creationId xmlns:a16="http://schemas.microsoft.com/office/drawing/2014/main" id="{AC782945-D8BF-FE3E-F235-5902C0555DE8}"/>
              </a:ext>
            </a:extLst>
          </p:cNvPr>
          <p:cNvSpPr/>
          <p:nvPr/>
        </p:nvSpPr>
        <p:spPr>
          <a:xfrm rot="5400000">
            <a:off x="7143207" y="3604018"/>
            <a:ext cx="3119865" cy="230732"/>
          </a:xfrm>
          <a:prstGeom prst="leftRightArrow">
            <a:avLst/>
          </a:prstGeom>
          <a:gradFill flip="none" rotWithShape="1">
            <a:gsLst>
              <a:gs pos="74000">
                <a:schemeClr val="accent1">
                  <a:lumMod val="5000"/>
                  <a:lumOff val="95000"/>
                  <a:alpha val="0"/>
                </a:schemeClr>
              </a:gs>
              <a:gs pos="9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상하스크롤가능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19DDD41-3E14-8CAA-2205-989AF759BE48}"/>
              </a:ext>
            </a:extLst>
          </p:cNvPr>
          <p:cNvSpPr txBox="1"/>
          <p:nvPr/>
        </p:nvSpPr>
        <p:spPr>
          <a:xfrm>
            <a:off x="3348817" y="4559738"/>
            <a:ext cx="2329484" cy="300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350">
                <a:solidFill>
                  <a:schemeClr val="lt1"/>
                </a:solidFill>
                <a:ea typeface="KoPubWorld돋움체 Medium" panose="000006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 smtClean="0"/>
              <a:t>모험 </a:t>
            </a:r>
            <a:r>
              <a:rPr lang="ko-KR" altLang="en-US" dirty="0" smtClean="0"/>
              <a:t>랭크에 </a:t>
            </a:r>
            <a:r>
              <a:rPr lang="ko-KR" altLang="en-US" dirty="0" smtClean="0"/>
              <a:t>따라서 </a:t>
            </a:r>
            <a:r>
              <a:rPr lang="ko-KR" altLang="en-US" dirty="0" smtClean="0"/>
              <a:t>잠금 풀림</a:t>
            </a:r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9DDD41-3E14-8CAA-2205-989AF759BE48}"/>
              </a:ext>
            </a:extLst>
          </p:cNvPr>
          <p:cNvSpPr txBox="1"/>
          <p:nvPr/>
        </p:nvSpPr>
        <p:spPr>
          <a:xfrm>
            <a:off x="3348817" y="2783723"/>
            <a:ext cx="2847876" cy="701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350">
                <a:solidFill>
                  <a:schemeClr val="lt1"/>
                </a:solidFill>
                <a:ea typeface="KoPubWorld돋움체 Medium" panose="000006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dirty="0" smtClean="0"/>
              <a:t>캐릭터가 장착 할 수 있는 아이템 카드를 구매할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9DDD41-3E14-8CAA-2205-989AF759BE48}"/>
              </a:ext>
            </a:extLst>
          </p:cNvPr>
          <p:cNvSpPr txBox="1"/>
          <p:nvPr/>
        </p:nvSpPr>
        <p:spPr>
          <a:xfrm>
            <a:off x="3348818" y="3552914"/>
            <a:ext cx="2847875" cy="9362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350">
                <a:solidFill>
                  <a:schemeClr val="lt1"/>
                </a:solidFill>
                <a:ea typeface="KoPubWorld돋움체 Medium" panose="000006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dirty="0" smtClean="0"/>
              <a:t>상점에 있는 아이템 종류는 </a:t>
            </a:r>
            <a:r>
              <a:rPr lang="ko-KR" altLang="en-US" dirty="0" err="1" smtClean="0"/>
              <a:t>던전입장</a:t>
            </a:r>
            <a:r>
              <a:rPr lang="ko-KR" altLang="en-US" dirty="0" smtClean="0"/>
              <a:t> 시 </a:t>
            </a:r>
            <a:r>
              <a:rPr lang="ko-KR" altLang="en-US" dirty="0" err="1" smtClean="0">
                <a:solidFill>
                  <a:schemeClr val="accent6"/>
                </a:solidFill>
              </a:rPr>
              <a:t>초기화</a:t>
            </a:r>
            <a:r>
              <a:rPr lang="ko-KR" altLang="en-US" dirty="0" err="1" smtClean="0"/>
              <a:t>되며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랜덤</a:t>
            </a:r>
            <a:r>
              <a:rPr lang="ko-KR" altLang="en-US" dirty="0" smtClean="0"/>
              <a:t>으로 변경된다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l"/>
            <a:r>
              <a:rPr lang="ko-KR" altLang="en-US" dirty="0" smtClean="0"/>
              <a:t>아이템 카드는 </a:t>
            </a:r>
            <a:r>
              <a:rPr lang="ko-KR" altLang="en-US" dirty="0" smtClean="0">
                <a:solidFill>
                  <a:srgbClr val="FFC000"/>
                </a:solidFill>
              </a:rPr>
              <a:t>각 </a:t>
            </a:r>
            <a:r>
              <a:rPr lang="ko-KR" altLang="en-US" dirty="0" err="1" smtClean="0">
                <a:solidFill>
                  <a:srgbClr val="FFC000"/>
                </a:solidFill>
              </a:rPr>
              <a:t>한장</a:t>
            </a:r>
            <a:r>
              <a:rPr lang="ko-KR" altLang="en-US" dirty="0" err="1" smtClean="0"/>
              <a:t>씩</a:t>
            </a:r>
            <a:r>
              <a:rPr lang="ko-KR" altLang="en-US" dirty="0" smtClean="0"/>
              <a:t> 구매가능하다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3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0856"/>
            <a:ext cx="9142083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98285E-568E-5BB2-A09E-B5B02F4407FF}"/>
              </a:ext>
            </a:extLst>
          </p:cNvPr>
          <p:cNvSpPr txBox="1"/>
          <p:nvPr/>
        </p:nvSpPr>
        <p:spPr>
          <a:xfrm>
            <a:off x="5273552" y="4817083"/>
            <a:ext cx="486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가격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52900" y="857250"/>
            <a:ext cx="722644" cy="590288"/>
            <a:chOff x="252900" y="857250"/>
            <a:chExt cx="722644" cy="59028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665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상점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211535" y="1861457"/>
            <a:ext cx="1044763" cy="26533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아이템 카드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1535" y="2206841"/>
            <a:ext cx="1044763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모집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0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2567220" y="5451463"/>
            <a:ext cx="3506234" cy="294475"/>
          </a:xfrm>
          <a:prstGeom prst="leftRightArrow">
            <a:avLst/>
          </a:prstGeom>
          <a:gradFill flip="none" rotWithShape="1">
            <a:gsLst>
              <a:gs pos="74000">
                <a:schemeClr val="accent1">
                  <a:lumMod val="5000"/>
                  <a:lumOff val="95000"/>
                  <a:alpha val="0"/>
                </a:schemeClr>
              </a:gs>
              <a:gs pos="9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좌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우 스크롤 가능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6404F59-1D4B-2FE1-BFEE-290152CBB38A}"/>
              </a:ext>
            </a:extLst>
          </p:cNvPr>
          <p:cNvGrpSpPr/>
          <p:nvPr/>
        </p:nvGrpSpPr>
        <p:grpSpPr>
          <a:xfrm>
            <a:off x="5130565" y="2082319"/>
            <a:ext cx="3719417" cy="3162872"/>
            <a:chOff x="1412675" y="1905122"/>
            <a:chExt cx="4959222" cy="4217163"/>
          </a:xfrm>
        </p:grpSpPr>
        <p:pic>
          <p:nvPicPr>
            <p:cNvPr id="3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1ACAA03-0873-0F81-1A46-7F079415F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47BB03C-62BC-2E32-2BD7-A364E5D7931C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BC29812-B1BF-EE28-D5C5-C3752328C701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EAB2075-6195-25CA-19D0-5C32BB99DCE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4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0BC027B-69EB-8ECA-49B1-ECA830798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C51712F-B21E-E6C5-25B8-E18D585A12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E54791E-EA15-1487-D9D1-D25CA7A814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2621296-85E8-F818-215E-25BA345ABD58}"/>
                </a:ext>
              </a:extLst>
            </p:cNvPr>
            <p:cNvSpPr txBox="1"/>
            <p:nvPr/>
          </p:nvSpPr>
          <p:spPr>
            <a:xfrm>
              <a:off x="3127955" y="2734365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F0BCF2-783B-3233-57FC-E06AAA5469DB}"/>
                </a:ext>
              </a:extLst>
            </p:cNvPr>
            <p:cNvSpPr txBox="1"/>
            <p:nvPr/>
          </p:nvSpPr>
          <p:spPr>
            <a:xfrm>
              <a:off x="5386556" y="2502399"/>
              <a:ext cx="3659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281BA0-E72E-BD01-3666-2F38AF916D44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ADA99F-5C0D-16D7-7F6A-6C32DF5230AA}"/>
                </a:ext>
              </a:extLst>
            </p:cNvPr>
            <p:cNvSpPr txBox="1"/>
            <p:nvPr/>
          </p:nvSpPr>
          <p:spPr>
            <a:xfrm>
              <a:off x="3220139" y="3072927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0B8CE1-0635-9559-0EA3-1FE877040EB8}"/>
                </a:ext>
              </a:extLst>
            </p:cNvPr>
            <p:cNvSpPr txBox="1"/>
            <p:nvPr/>
          </p:nvSpPr>
          <p:spPr>
            <a:xfrm>
              <a:off x="3227445" y="3395129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B78942A-9946-14B9-8C31-72E03AABD62F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E7ED805-95AA-9DF7-8FFF-96B10C83F695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5F567F3-F8CB-FC8F-94C1-3B688344D16A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D0DE2D2-45C2-61DD-B3B2-BB251C908393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C204059-20BC-BCBD-ED5F-BA88896B6E82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2EF1EF-1E2C-D7CE-9A1B-1318F1E76203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85D2A8D-DE79-4902-091B-4951AB525CB3}"/>
                </a:ext>
              </a:extLst>
            </p:cNvPr>
            <p:cNvSpPr txBox="1"/>
            <p:nvPr/>
          </p:nvSpPr>
          <p:spPr>
            <a:xfrm>
              <a:off x="3567744" y="3877067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26AA1F9-1530-BDD5-43D1-85DDA8180CEC}"/>
              </a:ext>
            </a:extLst>
          </p:cNvPr>
          <p:cNvGrpSpPr/>
          <p:nvPr/>
        </p:nvGrpSpPr>
        <p:grpSpPr>
          <a:xfrm>
            <a:off x="3620716" y="2082319"/>
            <a:ext cx="3719417" cy="3162872"/>
            <a:chOff x="1412675" y="1905122"/>
            <a:chExt cx="4959222" cy="4217163"/>
          </a:xfrm>
        </p:grpSpPr>
        <p:pic>
          <p:nvPicPr>
            <p:cNvPr id="67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8B6951F0-6775-6E40-BBF2-44152B0C5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C9E5B3C-6336-865D-81CD-4B2345FD930F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A231691-F0A4-ED9E-B70B-21368F81CA67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8BD77D1-31E5-7961-88E2-721E54FBA6C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7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431DED4-3415-7B80-CC17-427365FBE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DB07A375-4051-8AF4-A690-A6FE3A764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14102BC-1635-0ACB-56E6-4182F493D7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CF0D517-EA89-EAC6-88E7-98465AB2ABE1}"/>
                </a:ext>
              </a:extLst>
            </p:cNvPr>
            <p:cNvSpPr txBox="1"/>
            <p:nvPr/>
          </p:nvSpPr>
          <p:spPr>
            <a:xfrm>
              <a:off x="3127955" y="2734365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E50E59B-B461-2B6D-A09D-1D20DBEEB8D6}"/>
                </a:ext>
              </a:extLst>
            </p:cNvPr>
            <p:cNvSpPr txBox="1"/>
            <p:nvPr/>
          </p:nvSpPr>
          <p:spPr>
            <a:xfrm>
              <a:off x="5386556" y="2502399"/>
              <a:ext cx="3659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22F0216-3C9B-3BBA-C483-A7C30DCED96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94CDAB-6432-9CF2-3E16-CF4F4C1E35FF}"/>
                </a:ext>
              </a:extLst>
            </p:cNvPr>
            <p:cNvSpPr txBox="1"/>
            <p:nvPr/>
          </p:nvSpPr>
          <p:spPr>
            <a:xfrm>
              <a:off x="3220139" y="3072927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1152B90-A5F1-F5DD-6A02-244CEA14D1E2}"/>
                </a:ext>
              </a:extLst>
            </p:cNvPr>
            <p:cNvSpPr txBox="1"/>
            <p:nvPr/>
          </p:nvSpPr>
          <p:spPr>
            <a:xfrm>
              <a:off x="3227445" y="3395129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3BC3A41-478F-75E5-50AD-D0F524E87F3B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15AC6FD-7CC7-E90E-1D0B-2B76A3AD6A92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C86C107-3615-2F5C-C02D-62A042987D0E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C59BC79-5276-53A9-EDED-279214FE8B2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F3F4FB7-3C4E-AB89-2F22-13E4FD363606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ECD7B8-CEB8-C8EC-06FC-69E4B91442D8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E99B962-4D6A-7BC9-38C3-ED4B8322F937}"/>
                </a:ext>
              </a:extLst>
            </p:cNvPr>
            <p:cNvSpPr txBox="1"/>
            <p:nvPr/>
          </p:nvSpPr>
          <p:spPr>
            <a:xfrm>
              <a:off x="3567744" y="3877067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</p:grpSp>
      <p:pic>
        <p:nvPicPr>
          <p:cNvPr id="109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D35F47E5-180A-DFF5-9973-D453814F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55" y="3147594"/>
            <a:ext cx="675333" cy="67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908059-8A9C-7981-294E-01769D2FB498}"/>
              </a:ext>
            </a:extLst>
          </p:cNvPr>
          <p:cNvSpPr/>
          <p:nvPr/>
        </p:nvSpPr>
        <p:spPr>
          <a:xfrm>
            <a:off x="3804463" y="2929657"/>
            <a:ext cx="1197119" cy="1762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70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D92C9-503C-798B-69D7-C97B4607FA2D}"/>
              </a:ext>
            </a:extLst>
          </p:cNvPr>
          <p:cNvSpPr/>
          <p:nvPr/>
        </p:nvSpPr>
        <p:spPr>
          <a:xfrm>
            <a:off x="2496499" y="2919694"/>
            <a:ext cx="1197119" cy="1762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5A30659-812F-BBCD-9BA5-BE6F31252BC4}"/>
              </a:ext>
            </a:extLst>
          </p:cNvPr>
          <p:cNvSpPr/>
          <p:nvPr/>
        </p:nvSpPr>
        <p:spPr>
          <a:xfrm>
            <a:off x="4549748" y="3328916"/>
            <a:ext cx="591170" cy="257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ea typeface="KoPubWorld돋움체 Medium" panose="00000600000000000000" pitchFamily="2" charset="-127"/>
              </a:rPr>
              <a:t>AP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13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CCF27F24-AD72-A6A0-DBD8-1BE91A931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2"/>
          <a:stretch/>
        </p:blipFill>
        <p:spPr bwMode="auto">
          <a:xfrm>
            <a:off x="5217456" y="1790700"/>
            <a:ext cx="1002003" cy="365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1528CAA3-D0B1-9F67-5459-1CA79FE1B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6"/>
          <a:stretch/>
        </p:blipFill>
        <p:spPr bwMode="auto">
          <a:xfrm>
            <a:off x="1891099" y="1796872"/>
            <a:ext cx="1191357" cy="365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Scroll PNG Transparent Images | PNG All | Old paper background, Clip art,  Episode interactive backgrounds">
            <a:extLst>
              <a:ext uri="{FF2B5EF4-FFF2-40B4-BE49-F238E27FC236}">
                <a16:creationId xmlns:a16="http://schemas.microsoft.com/office/drawing/2014/main" id="{3996F1C1-E7E4-0EB4-77DA-16114E7DD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8" r="26215"/>
          <a:stretch/>
        </p:blipFill>
        <p:spPr bwMode="auto">
          <a:xfrm>
            <a:off x="3057786" y="1796872"/>
            <a:ext cx="2160697" cy="365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C656317F-5A28-B26B-0F39-FB403371D7FA}"/>
              </a:ext>
            </a:extLst>
          </p:cNvPr>
          <p:cNvSpPr txBox="1"/>
          <p:nvPr/>
        </p:nvSpPr>
        <p:spPr>
          <a:xfrm>
            <a:off x="3388178" y="2510219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캐릭터 명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8B42A6E-806D-B8C4-0218-97B454E96A42}"/>
              </a:ext>
            </a:extLst>
          </p:cNvPr>
          <p:cNvSpPr txBox="1"/>
          <p:nvPr/>
        </p:nvSpPr>
        <p:spPr>
          <a:xfrm>
            <a:off x="5359463" y="2308947"/>
            <a:ext cx="2744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ea typeface="KoPubWorld돋움체 Medium" panose="00000600000000000000" pitchFamily="2" charset="-127"/>
              </a:rPr>
              <a:t>X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6550FCF-5E33-418B-B1BF-A6510B36D916}"/>
              </a:ext>
            </a:extLst>
          </p:cNvPr>
          <p:cNvSpPr/>
          <p:nvPr/>
        </p:nvSpPr>
        <p:spPr>
          <a:xfrm>
            <a:off x="2583119" y="2436945"/>
            <a:ext cx="696503" cy="9164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ea typeface="KoPubWorld돋움체 Medium" panose="00000600000000000000" pitchFamily="2" charset="-127"/>
              </a:rPr>
              <a:t>일러스트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135F2B9-DFAF-A27F-0A52-B909DF8B114D}"/>
              </a:ext>
            </a:extLst>
          </p:cNvPr>
          <p:cNvSpPr txBox="1"/>
          <p:nvPr/>
        </p:nvSpPr>
        <p:spPr>
          <a:xfrm>
            <a:off x="3468636" y="2748830"/>
            <a:ext cx="513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등급 명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AA07F4-C5C1-7C5F-D5AB-9ED0BDE3668B}"/>
              </a:ext>
            </a:extLst>
          </p:cNvPr>
          <p:cNvSpPr txBox="1"/>
          <p:nvPr/>
        </p:nvSpPr>
        <p:spPr>
          <a:xfrm>
            <a:off x="3475012" y="2972301"/>
            <a:ext cx="513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직업 명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47FD598-5796-8FC7-7AFB-ED5EB7F40F4F}"/>
              </a:ext>
            </a:extLst>
          </p:cNvPr>
          <p:cNvSpPr/>
          <p:nvPr/>
        </p:nvSpPr>
        <p:spPr>
          <a:xfrm>
            <a:off x="4237071" y="3772616"/>
            <a:ext cx="850856" cy="114909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99C757D-8AE1-C10E-357A-82DD7BEFD306}"/>
              </a:ext>
            </a:extLst>
          </p:cNvPr>
          <p:cNvSpPr/>
          <p:nvPr/>
        </p:nvSpPr>
        <p:spPr>
          <a:xfrm>
            <a:off x="3987166" y="3766925"/>
            <a:ext cx="850856" cy="114909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5BC47C3-EEAF-B027-B88E-40B7C70DB798}"/>
              </a:ext>
            </a:extLst>
          </p:cNvPr>
          <p:cNvSpPr/>
          <p:nvPr/>
        </p:nvSpPr>
        <p:spPr>
          <a:xfrm>
            <a:off x="3737260" y="3761235"/>
            <a:ext cx="850856" cy="114909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809515A-AF5A-66DB-07D2-6D21222AD752}"/>
              </a:ext>
            </a:extLst>
          </p:cNvPr>
          <p:cNvSpPr/>
          <p:nvPr/>
        </p:nvSpPr>
        <p:spPr>
          <a:xfrm>
            <a:off x="3487355" y="3755545"/>
            <a:ext cx="850856" cy="114909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C35C495-9297-03B1-4933-5BE0BA33AA6D}"/>
              </a:ext>
            </a:extLst>
          </p:cNvPr>
          <p:cNvSpPr/>
          <p:nvPr/>
        </p:nvSpPr>
        <p:spPr>
          <a:xfrm>
            <a:off x="3237450" y="3749855"/>
            <a:ext cx="850856" cy="114909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EB480E1-31ED-3731-4BCF-BECE9F4097A2}"/>
              </a:ext>
            </a:extLst>
          </p:cNvPr>
          <p:cNvSpPr/>
          <p:nvPr/>
        </p:nvSpPr>
        <p:spPr>
          <a:xfrm>
            <a:off x="2987545" y="3744164"/>
            <a:ext cx="850856" cy="114909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139A279-F3F2-8D01-C971-CF357EC1CA5B}"/>
              </a:ext>
            </a:extLst>
          </p:cNvPr>
          <p:cNvSpPr txBox="1"/>
          <p:nvPr/>
        </p:nvSpPr>
        <p:spPr>
          <a:xfrm>
            <a:off x="3772022" y="3501722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ea typeface="KoPubWorld돋움체 Medium" panose="00000600000000000000" pitchFamily="2" charset="-127"/>
              </a:rPr>
              <a:t>보유</a:t>
            </a:r>
            <a:r>
              <a:rPr lang="en-US" altLang="ko-KR" sz="900" b="1" dirty="0" smtClean="0">
                <a:ea typeface="KoPubWorld돋움체 Medium" panose="00000600000000000000" pitchFamily="2" charset="-127"/>
              </a:rPr>
              <a:t> </a:t>
            </a:r>
            <a:r>
              <a:rPr lang="ko-KR" altLang="en-US" sz="900" b="1" dirty="0" smtClean="0">
                <a:ea typeface="KoPubWorld돋움체 Medium" panose="00000600000000000000" pitchFamily="2" charset="-127"/>
              </a:rPr>
              <a:t>스킬</a:t>
            </a:r>
            <a:endParaRPr lang="ko-KR" altLang="en-US" sz="900" b="1" dirty="0">
              <a:ea typeface="KoPubWorld돋움체 Medium" panose="00000600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4491035" y="2644748"/>
            <a:ext cx="3312410" cy="334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던전에 입장할 수 있는 캐릭터를 구매할 수 있다</a:t>
            </a:r>
            <a:r>
              <a:rPr lang="en-US" altLang="ko-KR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. </a:t>
            </a:r>
          </a:p>
        </p:txBody>
      </p:sp>
      <p:sp>
        <p:nvSpPr>
          <p:cNvPr id="18" name="오른쪽 화살표 17"/>
          <p:cNvSpPr/>
          <p:nvPr/>
        </p:nvSpPr>
        <p:spPr>
          <a:xfrm rot="14149492">
            <a:off x="4215815" y="2714247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/>
        </p:nvGrpSpPr>
        <p:grpSpPr>
          <a:xfrm>
            <a:off x="7292771" y="1022889"/>
            <a:ext cx="1655432" cy="247650"/>
            <a:chOff x="7292771" y="1022889"/>
            <a:chExt cx="1655432" cy="247650"/>
          </a:xfrm>
        </p:grpSpPr>
        <p:sp>
          <p:nvSpPr>
            <p:cNvPr id="131" name="사각형: 둥근 모서리 8">
              <a:extLst>
                <a:ext uri="{FF2B5EF4-FFF2-40B4-BE49-F238E27FC236}">
                  <a16:creationId xmlns:a16="http://schemas.microsoft.com/office/drawing/2014/main" id="{FC362E83-858E-D9C7-6046-122A70C48C88}"/>
                </a:ext>
              </a:extLst>
            </p:cNvPr>
            <p:cNvSpPr/>
            <p:nvPr/>
          </p:nvSpPr>
          <p:spPr>
            <a:xfrm>
              <a:off x="7292771" y="1022889"/>
              <a:ext cx="1655432" cy="24765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ysClr val="windowText" lastClr="000000"/>
                  </a:solidFill>
                  <a:ea typeface="KoPubWorld돋움체 Medium" panose="00000600000000000000" pitchFamily="2" charset="-127"/>
                </a:rPr>
                <a:t>4000G</a:t>
              </a:r>
              <a:endParaRPr lang="ko-KR" altLang="en-US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endParaRPr>
            </a:p>
          </p:txBody>
        </p:sp>
        <p:pic>
          <p:nvPicPr>
            <p:cNvPr id="132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33C1A3A6-2FAB-4328-F7F6-27E9F9926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266" y="1035769"/>
              <a:ext cx="221889" cy="22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AAA07F4-C5C1-7C5F-D5AB-9ED0BDE3668B}"/>
              </a:ext>
            </a:extLst>
          </p:cNvPr>
          <p:cNvSpPr txBox="1"/>
          <p:nvPr/>
        </p:nvSpPr>
        <p:spPr>
          <a:xfrm>
            <a:off x="3484345" y="3185543"/>
            <a:ext cx="489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ea typeface="KoPubWorld돋움체 Medium" panose="00000600000000000000" pitchFamily="2" charset="-127"/>
              </a:rPr>
              <a:t>1500G</a:t>
            </a:r>
            <a:endParaRPr lang="ko-KR" altLang="en-US" sz="900" b="1" dirty="0">
              <a:ea typeface="KoPubWorld돋움체 Medium" panose="00000600000000000000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19DDD41-3E14-8CAA-2205-989AF759BE48}"/>
              </a:ext>
            </a:extLst>
          </p:cNvPr>
          <p:cNvSpPr txBox="1"/>
          <p:nvPr/>
        </p:nvSpPr>
        <p:spPr>
          <a:xfrm>
            <a:off x="4491403" y="3024405"/>
            <a:ext cx="3305339" cy="9362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350">
                <a:solidFill>
                  <a:schemeClr val="lt1"/>
                </a:solidFill>
                <a:ea typeface="KoPubWorld돋움체 Medium" panose="000006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dirty="0" smtClean="0"/>
              <a:t>상점에 있는 캐릭터 종류는 던전 입장 시 </a:t>
            </a:r>
            <a:r>
              <a:rPr lang="ko-KR" altLang="en-US" dirty="0" err="1" smtClean="0">
                <a:solidFill>
                  <a:schemeClr val="accent6"/>
                </a:solidFill>
              </a:rPr>
              <a:t>초기화</a:t>
            </a:r>
            <a:r>
              <a:rPr lang="ko-KR" altLang="en-US" dirty="0" err="1" smtClean="0"/>
              <a:t>되며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랜덤</a:t>
            </a:r>
            <a:r>
              <a:rPr lang="ko-KR" altLang="en-US" dirty="0" smtClean="0"/>
              <a:t>으로 변경된다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  <a:p>
            <a:pPr algn="l"/>
            <a:r>
              <a:rPr lang="ko-KR" altLang="en-US" dirty="0" smtClean="0"/>
              <a:t>캐릭터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FFC000"/>
                </a:solidFill>
              </a:rPr>
              <a:t>각 한번</a:t>
            </a:r>
            <a:r>
              <a:rPr lang="ko-KR" altLang="en-US" dirty="0"/>
              <a:t>만</a:t>
            </a:r>
            <a:r>
              <a:rPr lang="ko-KR" altLang="en-US" dirty="0" smtClean="0"/>
              <a:t> 구매가능하다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4496841" y="4005308"/>
            <a:ext cx="3312410" cy="560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구매한 캐릭터의 </a:t>
            </a:r>
            <a:r>
              <a:rPr lang="ko-KR" altLang="en-US" sz="1350" dirty="0" smtClean="0">
                <a:solidFill>
                  <a:srgbClr val="92D050"/>
                </a:solidFill>
                <a:ea typeface="KoPubWorld돋움체 Medium" panose="00000600000000000000" pitchFamily="2" charset="-127"/>
              </a:rPr>
              <a:t>스킬 종류</a:t>
            </a:r>
            <a:r>
              <a:rPr lang="ko-KR" altLang="en-US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와 </a:t>
            </a:r>
            <a:r>
              <a:rPr lang="ko-KR" altLang="en-US" sz="1350" dirty="0" err="1" smtClean="0">
                <a:solidFill>
                  <a:srgbClr val="FFC000"/>
                </a:solidFill>
                <a:ea typeface="KoPubWorld돋움체 Medium" panose="00000600000000000000" pitchFamily="2" charset="-127"/>
              </a:rPr>
              <a:t>스킬카드</a:t>
            </a:r>
            <a:r>
              <a:rPr lang="ko-KR" altLang="en-US" sz="1350" dirty="0" smtClean="0">
                <a:solidFill>
                  <a:srgbClr val="FFC000"/>
                </a:solidFill>
                <a:ea typeface="KoPubWorld돋움체 Medium" panose="00000600000000000000" pitchFamily="2" charset="-127"/>
              </a:rPr>
              <a:t> 숫자</a:t>
            </a:r>
            <a:r>
              <a:rPr lang="ko-KR" altLang="en-US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는 </a:t>
            </a:r>
            <a:r>
              <a:rPr lang="ko-KR" altLang="en-US" sz="1350" dirty="0" err="1" smtClean="0">
                <a:solidFill>
                  <a:srgbClr val="FF0000"/>
                </a:solidFill>
                <a:ea typeface="KoPubWorld돋움체 Medium" panose="00000600000000000000" pitchFamily="2" charset="-127"/>
              </a:rPr>
              <a:t>랜덤</a:t>
            </a:r>
            <a:r>
              <a:rPr lang="ko-KR" altLang="en-US" sz="1350" dirty="0" err="1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하게</a:t>
            </a:r>
            <a:r>
              <a:rPr lang="ko-KR" altLang="en-US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 획득한다</a:t>
            </a:r>
            <a:r>
              <a:rPr lang="en-US" altLang="ko-KR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19DDD41-3E14-8CAA-2205-989AF759BE48}"/>
              </a:ext>
            </a:extLst>
          </p:cNvPr>
          <p:cNvSpPr txBox="1"/>
          <p:nvPr/>
        </p:nvSpPr>
        <p:spPr>
          <a:xfrm>
            <a:off x="4508731" y="4593652"/>
            <a:ext cx="3305339" cy="659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>
              <a:defRPr sz="1350">
                <a:solidFill>
                  <a:schemeClr val="bg1"/>
                </a:solidFill>
                <a:ea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모험 랭크에 </a:t>
            </a:r>
            <a:r>
              <a:rPr lang="ko-KR" altLang="en-US" dirty="0" smtClean="0"/>
              <a:t>따라 스킬의 </a:t>
            </a:r>
            <a:r>
              <a:rPr lang="ko-KR" altLang="en-US" dirty="0"/>
              <a:t>레벨과 보유할 수 있는 스킬의 종류가 달라진다</a:t>
            </a:r>
            <a:r>
              <a:rPr lang="en-US" altLang="ko-KR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756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292771" y="1022889"/>
            <a:ext cx="1655432" cy="247650"/>
            <a:chOff x="7292771" y="1022889"/>
            <a:chExt cx="1655432" cy="24765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C362E83-858E-D9C7-6046-122A70C48C88}"/>
                </a:ext>
              </a:extLst>
            </p:cNvPr>
            <p:cNvSpPr/>
            <p:nvPr/>
          </p:nvSpPr>
          <p:spPr>
            <a:xfrm>
              <a:off x="7292771" y="1022889"/>
              <a:ext cx="1655432" cy="24765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ysClr val="windowText" lastClr="000000"/>
                  </a:solidFill>
                  <a:ea typeface="KoPubWorld돋움체 Medium" panose="00000600000000000000" pitchFamily="2" charset="-127"/>
                </a:rPr>
                <a:t>4000G</a:t>
              </a:r>
              <a:endParaRPr lang="ko-KR" altLang="en-US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endParaRPr>
            </a:p>
          </p:txBody>
        </p:sp>
        <p:pic>
          <p:nvPicPr>
            <p:cNvPr id="10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33C1A3A6-2FAB-4328-F7F6-27E9F9926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266" y="1035769"/>
              <a:ext cx="221889" cy="22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7682458" y="5245281"/>
            <a:ext cx="1265745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던전 입장</a:t>
            </a:r>
            <a:endParaRPr lang="ko-KR" altLang="en-US" sz="2000" dirty="0">
              <a:solidFill>
                <a:schemeClr val="bg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115019" y="5257889"/>
            <a:ext cx="723498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115019" y="4451442"/>
            <a:ext cx="958591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용병단</a:t>
            </a:r>
            <a:endParaRPr lang="ko-KR" altLang="en-US" sz="20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3248" y="964166"/>
            <a:ext cx="457200" cy="4572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Rank.7</a:t>
            </a:r>
            <a:endParaRPr lang="ko-KR" altLang="en-US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도넛 4"/>
          <p:cNvSpPr/>
          <p:nvPr/>
        </p:nvSpPr>
        <p:spPr>
          <a:xfrm>
            <a:off x="115019" y="971220"/>
            <a:ext cx="455429" cy="455429"/>
          </a:xfrm>
          <a:prstGeom prst="donut">
            <a:avLst>
              <a:gd name="adj" fmla="val 105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14149492">
            <a:off x="1090373" y="4580798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7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0856"/>
            <a:ext cx="9142083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52900" y="857250"/>
            <a:ext cx="963094" cy="590288"/>
            <a:chOff x="252900" y="857250"/>
            <a:chExt cx="963094" cy="59028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906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용병단</a:t>
              </a:r>
              <a:endPara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292771" y="1022889"/>
            <a:ext cx="1655432" cy="247650"/>
            <a:chOff x="7292771" y="1022889"/>
            <a:chExt cx="1655432" cy="247650"/>
          </a:xfrm>
        </p:grpSpPr>
        <p:sp>
          <p:nvSpPr>
            <p:cNvPr id="22" name="사각형: 둥근 모서리 8">
              <a:extLst>
                <a:ext uri="{FF2B5EF4-FFF2-40B4-BE49-F238E27FC236}">
                  <a16:creationId xmlns:a16="http://schemas.microsoft.com/office/drawing/2014/main" id="{FC362E83-858E-D9C7-6046-122A70C48C88}"/>
                </a:ext>
              </a:extLst>
            </p:cNvPr>
            <p:cNvSpPr/>
            <p:nvPr/>
          </p:nvSpPr>
          <p:spPr>
            <a:xfrm>
              <a:off x="7292771" y="1022889"/>
              <a:ext cx="1655432" cy="24765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ysClr val="windowText" lastClr="000000"/>
                  </a:solidFill>
                  <a:ea typeface="KoPubWorld돋움체 Medium" panose="00000600000000000000" pitchFamily="2" charset="-127"/>
                </a:rPr>
                <a:t>4000G</a:t>
              </a:r>
              <a:endParaRPr lang="ko-KR" altLang="en-US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endParaRPr>
            </a:p>
          </p:txBody>
        </p:sp>
        <p:pic>
          <p:nvPicPr>
            <p:cNvPr id="2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33C1A3A6-2FAB-4328-F7F6-27E9F9926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266" y="1035769"/>
              <a:ext cx="221889" cy="22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화살표: 왼쪽/오른쪽 22">
            <a:extLst>
              <a:ext uri="{FF2B5EF4-FFF2-40B4-BE49-F238E27FC236}">
                <a16:creationId xmlns:a16="http://schemas.microsoft.com/office/drawing/2014/main" id="{AC782945-D8BF-FE3E-F235-5902C0555DE8}"/>
              </a:ext>
            </a:extLst>
          </p:cNvPr>
          <p:cNvSpPr/>
          <p:nvPr/>
        </p:nvSpPr>
        <p:spPr>
          <a:xfrm rot="5400000">
            <a:off x="7143207" y="3604018"/>
            <a:ext cx="3119865" cy="230732"/>
          </a:xfrm>
          <a:prstGeom prst="leftRightArrow">
            <a:avLst/>
          </a:prstGeom>
          <a:gradFill flip="none" rotWithShape="1">
            <a:gsLst>
              <a:gs pos="74000">
                <a:schemeClr val="accent1">
                  <a:lumMod val="5000"/>
                  <a:lumOff val="95000"/>
                  <a:alpha val="0"/>
                </a:schemeClr>
              </a:gs>
              <a:gs pos="9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상하스크롤가능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8723" y="2040051"/>
            <a:ext cx="7659539" cy="1491796"/>
            <a:chOff x="288723" y="1806575"/>
            <a:chExt cx="7659539" cy="1491796"/>
          </a:xfrm>
        </p:grpSpPr>
        <p:grpSp>
          <p:nvGrpSpPr>
            <p:cNvPr id="2" name="그룹 1"/>
            <p:cNvGrpSpPr/>
            <p:nvPr/>
          </p:nvGrpSpPr>
          <p:grpSpPr>
            <a:xfrm>
              <a:off x="288723" y="1806575"/>
              <a:ext cx="1416583" cy="1491796"/>
              <a:chOff x="288723" y="2006600"/>
              <a:chExt cx="1905001" cy="200614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A34F625-6F14-8152-F7F0-3A77D4693F42}"/>
                  </a:ext>
                </a:extLst>
              </p:cNvPr>
              <p:cNvSpPr/>
              <p:nvPr/>
            </p:nvSpPr>
            <p:spPr>
              <a:xfrm>
                <a:off x="288723" y="2006600"/>
                <a:ext cx="1905001" cy="20061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050" dirty="0" err="1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캐릭터명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050" dirty="0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등급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688BEC5-6AC3-D647-625A-7B74F48E4397}"/>
                  </a:ext>
                </a:extLst>
              </p:cNvPr>
              <p:cNvSpPr/>
              <p:nvPr/>
            </p:nvSpPr>
            <p:spPr>
              <a:xfrm>
                <a:off x="403024" y="2120901"/>
                <a:ext cx="1638413" cy="125095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ea typeface="KoPubWorld돋움체 Medium" panose="00000600000000000000" pitchFamily="2" charset="-127"/>
                  </a:rPr>
                  <a:t>캐릭터 일러스트</a:t>
                </a: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1849462" y="1806575"/>
              <a:ext cx="1416583" cy="1491796"/>
              <a:chOff x="288723" y="2006600"/>
              <a:chExt cx="1905001" cy="200614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A34F625-6F14-8152-F7F0-3A77D4693F42}"/>
                  </a:ext>
                </a:extLst>
              </p:cNvPr>
              <p:cNvSpPr/>
              <p:nvPr/>
            </p:nvSpPr>
            <p:spPr>
              <a:xfrm>
                <a:off x="288723" y="2006600"/>
                <a:ext cx="1905001" cy="20061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050" dirty="0" err="1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캐릭터명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050" dirty="0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등급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688BEC5-6AC3-D647-625A-7B74F48E4397}"/>
                  </a:ext>
                </a:extLst>
              </p:cNvPr>
              <p:cNvSpPr/>
              <p:nvPr/>
            </p:nvSpPr>
            <p:spPr>
              <a:xfrm>
                <a:off x="403024" y="2120901"/>
                <a:ext cx="1638413" cy="125095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ea typeface="KoPubWorld돋움체 Medium" panose="00000600000000000000" pitchFamily="2" charset="-127"/>
                  </a:rPr>
                  <a:t>캐릭터 일러스트</a:t>
                </a: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3410201" y="1806575"/>
              <a:ext cx="1416583" cy="1491796"/>
              <a:chOff x="288723" y="2006600"/>
              <a:chExt cx="1905001" cy="200614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A34F625-6F14-8152-F7F0-3A77D4693F42}"/>
                  </a:ext>
                </a:extLst>
              </p:cNvPr>
              <p:cNvSpPr/>
              <p:nvPr/>
            </p:nvSpPr>
            <p:spPr>
              <a:xfrm>
                <a:off x="288723" y="2006600"/>
                <a:ext cx="1905001" cy="20061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050" dirty="0" err="1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캐릭터명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050" dirty="0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등급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688BEC5-6AC3-D647-625A-7B74F48E4397}"/>
                  </a:ext>
                </a:extLst>
              </p:cNvPr>
              <p:cNvSpPr/>
              <p:nvPr/>
            </p:nvSpPr>
            <p:spPr>
              <a:xfrm>
                <a:off x="403024" y="2120901"/>
                <a:ext cx="1638413" cy="125095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ea typeface="KoPubWorld돋움체 Medium" panose="00000600000000000000" pitchFamily="2" charset="-127"/>
                  </a:rPr>
                  <a:t>캐릭터 일러스트</a:t>
                </a: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70940" y="1806575"/>
              <a:ext cx="1416583" cy="1491796"/>
              <a:chOff x="288723" y="2006600"/>
              <a:chExt cx="1905001" cy="2006146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A34F625-6F14-8152-F7F0-3A77D4693F42}"/>
                  </a:ext>
                </a:extLst>
              </p:cNvPr>
              <p:cNvSpPr/>
              <p:nvPr/>
            </p:nvSpPr>
            <p:spPr>
              <a:xfrm>
                <a:off x="288723" y="2006600"/>
                <a:ext cx="1905001" cy="20061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050" dirty="0" err="1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캐릭터명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050" dirty="0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등급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688BEC5-6AC3-D647-625A-7B74F48E4397}"/>
                  </a:ext>
                </a:extLst>
              </p:cNvPr>
              <p:cNvSpPr/>
              <p:nvPr/>
            </p:nvSpPr>
            <p:spPr>
              <a:xfrm>
                <a:off x="403024" y="2120901"/>
                <a:ext cx="1638413" cy="125095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ea typeface="KoPubWorld돋움체 Medium" panose="00000600000000000000" pitchFamily="2" charset="-127"/>
                  </a:rPr>
                  <a:t>캐릭터 일러스트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531679" y="1806575"/>
              <a:ext cx="1416583" cy="1491796"/>
              <a:chOff x="288723" y="2006600"/>
              <a:chExt cx="1905001" cy="200614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A34F625-6F14-8152-F7F0-3A77D4693F42}"/>
                  </a:ext>
                </a:extLst>
              </p:cNvPr>
              <p:cNvSpPr/>
              <p:nvPr/>
            </p:nvSpPr>
            <p:spPr>
              <a:xfrm>
                <a:off x="288723" y="2006600"/>
                <a:ext cx="1905001" cy="20061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050" dirty="0" err="1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캐릭터명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050" dirty="0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등급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688BEC5-6AC3-D647-625A-7B74F48E4397}"/>
                  </a:ext>
                </a:extLst>
              </p:cNvPr>
              <p:cNvSpPr/>
              <p:nvPr/>
            </p:nvSpPr>
            <p:spPr>
              <a:xfrm>
                <a:off x="403024" y="2120901"/>
                <a:ext cx="1638413" cy="125095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ea typeface="KoPubWorld돋움체 Medium" panose="00000600000000000000" pitchFamily="2" charset="-127"/>
                  </a:rPr>
                  <a:t>캐릭터 일러스트</a:t>
                </a: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292519" y="3733047"/>
            <a:ext cx="7659539" cy="1491796"/>
            <a:chOff x="288723" y="1806575"/>
            <a:chExt cx="7659539" cy="1491796"/>
          </a:xfrm>
        </p:grpSpPr>
        <p:grpSp>
          <p:nvGrpSpPr>
            <p:cNvPr id="51" name="그룹 50"/>
            <p:cNvGrpSpPr/>
            <p:nvPr/>
          </p:nvGrpSpPr>
          <p:grpSpPr>
            <a:xfrm>
              <a:off x="288723" y="1806575"/>
              <a:ext cx="1416583" cy="1491796"/>
              <a:chOff x="288723" y="2006600"/>
              <a:chExt cx="1905001" cy="2006146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A34F625-6F14-8152-F7F0-3A77D4693F42}"/>
                  </a:ext>
                </a:extLst>
              </p:cNvPr>
              <p:cNvSpPr/>
              <p:nvPr/>
            </p:nvSpPr>
            <p:spPr>
              <a:xfrm>
                <a:off x="288723" y="2006600"/>
                <a:ext cx="1905001" cy="20061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050" dirty="0" err="1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캐릭터명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050" dirty="0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등급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688BEC5-6AC3-D647-625A-7B74F48E4397}"/>
                  </a:ext>
                </a:extLst>
              </p:cNvPr>
              <p:cNvSpPr/>
              <p:nvPr/>
            </p:nvSpPr>
            <p:spPr>
              <a:xfrm>
                <a:off x="403024" y="2120901"/>
                <a:ext cx="1638413" cy="125095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ea typeface="KoPubWorld돋움체 Medium" panose="00000600000000000000" pitchFamily="2" charset="-127"/>
                  </a:rPr>
                  <a:t>캐릭터 일러스트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1849462" y="1806575"/>
              <a:ext cx="1416583" cy="1491796"/>
              <a:chOff x="288723" y="2006600"/>
              <a:chExt cx="1905001" cy="2006146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A34F625-6F14-8152-F7F0-3A77D4693F42}"/>
                  </a:ext>
                </a:extLst>
              </p:cNvPr>
              <p:cNvSpPr/>
              <p:nvPr/>
            </p:nvSpPr>
            <p:spPr>
              <a:xfrm>
                <a:off x="288723" y="2006600"/>
                <a:ext cx="1905001" cy="20061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050" dirty="0" err="1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캐릭터명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050" dirty="0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등급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88BEC5-6AC3-D647-625A-7B74F48E4397}"/>
                  </a:ext>
                </a:extLst>
              </p:cNvPr>
              <p:cNvSpPr/>
              <p:nvPr/>
            </p:nvSpPr>
            <p:spPr>
              <a:xfrm>
                <a:off x="403024" y="2120901"/>
                <a:ext cx="1638413" cy="125095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ea typeface="KoPubWorld돋움체 Medium" panose="00000600000000000000" pitchFamily="2" charset="-127"/>
                  </a:rPr>
                  <a:t>캐릭터 일러스트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3410201" y="1806575"/>
              <a:ext cx="1416583" cy="1491796"/>
              <a:chOff x="288723" y="2006600"/>
              <a:chExt cx="1905001" cy="200614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8A34F625-6F14-8152-F7F0-3A77D4693F42}"/>
                  </a:ext>
                </a:extLst>
              </p:cNvPr>
              <p:cNvSpPr/>
              <p:nvPr/>
            </p:nvSpPr>
            <p:spPr>
              <a:xfrm>
                <a:off x="288723" y="2006600"/>
                <a:ext cx="1905001" cy="20061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050" dirty="0" err="1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캐릭터명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050" dirty="0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등급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688BEC5-6AC3-D647-625A-7B74F48E4397}"/>
                  </a:ext>
                </a:extLst>
              </p:cNvPr>
              <p:cNvSpPr/>
              <p:nvPr/>
            </p:nvSpPr>
            <p:spPr>
              <a:xfrm>
                <a:off x="403024" y="2120901"/>
                <a:ext cx="1638413" cy="125095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ea typeface="KoPubWorld돋움체 Medium" panose="00000600000000000000" pitchFamily="2" charset="-127"/>
                  </a:rPr>
                  <a:t>캐릭터 일러스트</a:t>
                </a: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4970940" y="1806575"/>
              <a:ext cx="1416583" cy="1491796"/>
              <a:chOff x="288723" y="2006600"/>
              <a:chExt cx="1905001" cy="2006146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A34F625-6F14-8152-F7F0-3A77D4693F42}"/>
                  </a:ext>
                </a:extLst>
              </p:cNvPr>
              <p:cNvSpPr/>
              <p:nvPr/>
            </p:nvSpPr>
            <p:spPr>
              <a:xfrm>
                <a:off x="288723" y="2006600"/>
                <a:ext cx="1905001" cy="20061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050" dirty="0" err="1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캐릭터명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050" dirty="0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등급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688BEC5-6AC3-D647-625A-7B74F48E4397}"/>
                  </a:ext>
                </a:extLst>
              </p:cNvPr>
              <p:cNvSpPr/>
              <p:nvPr/>
            </p:nvSpPr>
            <p:spPr>
              <a:xfrm>
                <a:off x="403024" y="2120901"/>
                <a:ext cx="1638413" cy="125095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ea typeface="KoPubWorld돋움체 Medium" panose="00000600000000000000" pitchFamily="2" charset="-127"/>
                  </a:rPr>
                  <a:t>캐릭터 일러스트</a:t>
                </a: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6531679" y="1806575"/>
              <a:ext cx="1416583" cy="1491796"/>
              <a:chOff x="288723" y="2006600"/>
              <a:chExt cx="1905001" cy="200614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A34F625-6F14-8152-F7F0-3A77D4693F42}"/>
                  </a:ext>
                </a:extLst>
              </p:cNvPr>
              <p:cNvSpPr/>
              <p:nvPr/>
            </p:nvSpPr>
            <p:spPr>
              <a:xfrm>
                <a:off x="288723" y="2006600"/>
                <a:ext cx="1905001" cy="20061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050" dirty="0" err="1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캐릭터명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050" dirty="0" smtClean="0">
                    <a:solidFill>
                      <a:schemeClr val="tx1"/>
                    </a:solidFill>
                    <a:ea typeface="KoPubWorld돋움체 Medium" panose="00000600000000000000" pitchFamily="2" charset="-127"/>
                  </a:rPr>
                  <a:t>등급</a:t>
                </a:r>
                <a:endParaRPr lang="en-US" altLang="ko-KR" sz="1050" dirty="0">
                  <a:solidFill>
                    <a:schemeClr val="tx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688BEC5-6AC3-D647-625A-7B74F48E4397}"/>
                  </a:ext>
                </a:extLst>
              </p:cNvPr>
              <p:cNvSpPr/>
              <p:nvPr/>
            </p:nvSpPr>
            <p:spPr>
              <a:xfrm>
                <a:off x="403024" y="2120901"/>
                <a:ext cx="1638413" cy="125095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ea typeface="KoPubWorld돋움체 Medium" panose="00000600000000000000" pitchFamily="2" charset="-127"/>
                  </a:rPr>
                  <a:t>캐릭터 일러스트</a:t>
                </a:r>
              </a:p>
            </p:txBody>
          </p:sp>
        </p:grpSp>
      </p:grpSp>
      <p:sp>
        <p:nvSpPr>
          <p:cNvPr id="66" name="오른쪽 화살표 65"/>
          <p:cNvSpPr/>
          <p:nvPr/>
        </p:nvSpPr>
        <p:spPr>
          <a:xfrm rot="14149492">
            <a:off x="2872896" y="3152288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3126471" y="3112321"/>
            <a:ext cx="2955922" cy="4109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상점에서 구매한 캐릭터를 확인할 수 있다</a:t>
            </a:r>
            <a:r>
              <a:rPr lang="en-US" altLang="ko-KR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46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0856"/>
            <a:ext cx="9142083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52900" y="857250"/>
            <a:ext cx="1516131" cy="590288"/>
            <a:chOff x="252900" y="857250"/>
            <a:chExt cx="1516131" cy="59028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1459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캐릭터 설정</a:t>
              </a:r>
              <a:endPara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292771" y="1022889"/>
            <a:ext cx="1655432" cy="247650"/>
            <a:chOff x="7292771" y="1022889"/>
            <a:chExt cx="1655432" cy="247650"/>
          </a:xfrm>
        </p:grpSpPr>
        <p:sp>
          <p:nvSpPr>
            <p:cNvPr id="22" name="사각형: 둥근 모서리 8">
              <a:extLst>
                <a:ext uri="{FF2B5EF4-FFF2-40B4-BE49-F238E27FC236}">
                  <a16:creationId xmlns:a16="http://schemas.microsoft.com/office/drawing/2014/main" id="{FC362E83-858E-D9C7-6046-122A70C48C88}"/>
                </a:ext>
              </a:extLst>
            </p:cNvPr>
            <p:cNvSpPr/>
            <p:nvPr/>
          </p:nvSpPr>
          <p:spPr>
            <a:xfrm>
              <a:off x="7292771" y="1022889"/>
              <a:ext cx="1655432" cy="24765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ysClr val="windowText" lastClr="000000"/>
                  </a:solidFill>
                  <a:ea typeface="KoPubWorld돋움체 Medium" panose="00000600000000000000" pitchFamily="2" charset="-127"/>
                </a:rPr>
                <a:t>4000G</a:t>
              </a:r>
              <a:endParaRPr lang="ko-KR" altLang="en-US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endParaRPr>
            </a:p>
          </p:txBody>
        </p:sp>
        <p:pic>
          <p:nvPicPr>
            <p:cNvPr id="2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33C1A3A6-2FAB-4328-F7F6-27E9F9926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266" y="1035769"/>
              <a:ext cx="221889" cy="22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CF0D517-EA89-EAC6-88E7-98465AB2ABE1}"/>
              </a:ext>
            </a:extLst>
          </p:cNvPr>
          <p:cNvSpPr txBox="1"/>
          <p:nvPr/>
        </p:nvSpPr>
        <p:spPr>
          <a:xfrm>
            <a:off x="1951278" y="3498306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캐릭터 명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22F0216-3C9B-3BBA-C483-A7C30DCED966}"/>
              </a:ext>
            </a:extLst>
          </p:cNvPr>
          <p:cNvSpPr/>
          <p:nvPr/>
        </p:nvSpPr>
        <p:spPr>
          <a:xfrm>
            <a:off x="806857" y="1635489"/>
            <a:ext cx="3144907" cy="36042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dirty="0" smtClean="0">
                <a:ea typeface="KoPubWorld돋움체 Medium" panose="00000600000000000000" pitchFamily="2" charset="-127"/>
              </a:rPr>
              <a:t>캐릭터 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70" y="16354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직업 명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3F4FB7-3C4E-AB89-2F22-13E4FD363606}"/>
              </a:ext>
            </a:extLst>
          </p:cNvPr>
          <p:cNvSpPr/>
          <p:nvPr/>
        </p:nvSpPr>
        <p:spPr>
          <a:xfrm>
            <a:off x="5529953" y="3124308"/>
            <a:ext cx="731152" cy="99324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FECD7B8-CEB8-C8EC-06FC-69E4B91442D8}"/>
              </a:ext>
            </a:extLst>
          </p:cNvPr>
          <p:cNvSpPr/>
          <p:nvPr/>
        </p:nvSpPr>
        <p:spPr>
          <a:xfrm>
            <a:off x="4677027" y="3119390"/>
            <a:ext cx="731152" cy="99324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E99B962-4D6A-7BC9-38C3-ED4B8322F937}"/>
              </a:ext>
            </a:extLst>
          </p:cNvPr>
          <p:cNvSpPr txBox="1"/>
          <p:nvPr/>
        </p:nvSpPr>
        <p:spPr>
          <a:xfrm>
            <a:off x="4560374" y="2755219"/>
            <a:ext cx="6367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장착 스킬</a:t>
            </a:r>
            <a:endParaRPr lang="ko-KR" alt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382879" y="3163114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99B962-4D6A-7BC9-38C3-ED4B8322F937}"/>
              </a:ext>
            </a:extLst>
          </p:cNvPr>
          <p:cNvSpPr txBox="1"/>
          <p:nvPr/>
        </p:nvSpPr>
        <p:spPr>
          <a:xfrm>
            <a:off x="4595083" y="4223727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장착 아이템</a:t>
            </a:r>
            <a:endParaRPr lang="ko-KR" alt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4677172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5529953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382734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45561" y="2986050"/>
            <a:ext cx="95723" cy="825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7351266" y="3122203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스킬 강화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7346549" y="3463799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대체</a:t>
            </a:r>
            <a:r>
              <a:rPr lang="en-US" altLang="ko-KR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추가</a:t>
            </a:r>
            <a:r>
              <a:rPr lang="en-US" altLang="ko-KR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5941284" y="3150298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+7</a:t>
            </a:r>
            <a:endParaRPr lang="ko-KR" altLang="en-US" sz="105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69" y="2070382"/>
            <a:ext cx="8835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HP: 200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(+10)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68" y="2301214"/>
            <a:ext cx="830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MP: 50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(+10)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5411973" y="2063522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공격력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5411972" y="2294354"/>
            <a:ext cx="529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랭크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7351266" y="2070382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강화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66" name="오른쪽 화살표 65"/>
          <p:cNvSpPr/>
          <p:nvPr/>
        </p:nvSpPr>
        <p:spPr>
          <a:xfrm rot="14149492">
            <a:off x="8274040" y="2155164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843277" y="3917089"/>
            <a:ext cx="1834180" cy="783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 smtClean="0">
                <a:ea typeface="KoPubWorld돋움체 Medium" panose="00000600000000000000" pitchFamily="2" charset="-127"/>
              </a:rPr>
              <a:t>장착할 카드 선택</a:t>
            </a:r>
            <a:endParaRPr lang="en-US" altLang="ko-KR" sz="1350" dirty="0" smtClean="0">
              <a:ea typeface="KoPubWorld돋움체 Medium" panose="00000600000000000000" pitchFamily="2" charset="-127"/>
            </a:endParaRPr>
          </a:p>
          <a:p>
            <a:r>
              <a:rPr lang="ko-KR" altLang="en-US" sz="1350" dirty="0" smtClean="0">
                <a:ea typeface="KoPubWorld돋움체 Medium" panose="00000600000000000000" pitchFamily="2" charset="-127"/>
              </a:rPr>
              <a:t>최대 </a:t>
            </a:r>
            <a:r>
              <a:rPr lang="ko-KR" altLang="en-US" sz="1350" dirty="0" smtClean="0">
                <a:solidFill>
                  <a:srgbClr val="FFFF00"/>
                </a:solidFill>
                <a:ea typeface="KoPubWorld돋움체 Medium" panose="00000600000000000000" pitchFamily="2" charset="-127"/>
              </a:rPr>
              <a:t>아이템 카드 </a:t>
            </a:r>
            <a:r>
              <a:rPr lang="en-US" altLang="ko-KR" sz="1350" dirty="0" smtClean="0">
                <a:solidFill>
                  <a:srgbClr val="FFFF00"/>
                </a:solidFill>
                <a:ea typeface="KoPubWorld돋움체 Medium" panose="00000600000000000000" pitchFamily="2" charset="-127"/>
              </a:rPr>
              <a:t>3</a:t>
            </a:r>
            <a:r>
              <a:rPr lang="ko-KR" altLang="en-US" sz="1350" dirty="0" smtClean="0">
                <a:solidFill>
                  <a:srgbClr val="FFFF00"/>
                </a:solidFill>
                <a:ea typeface="KoPubWorld돋움체 Medium" panose="00000600000000000000" pitchFamily="2" charset="-127"/>
              </a:rPr>
              <a:t>장</a:t>
            </a:r>
            <a:endParaRPr lang="en-US" altLang="ko-KR" sz="1350" dirty="0" smtClean="0">
              <a:solidFill>
                <a:srgbClr val="FFFF00"/>
              </a:solidFill>
              <a:ea typeface="KoPubWorld돋움체 Medium" panose="00000600000000000000" pitchFamily="2" charset="-127"/>
            </a:endParaRPr>
          </a:p>
          <a:p>
            <a:r>
              <a:rPr lang="ko-KR" altLang="en-US" sz="1350" dirty="0" smtClean="0">
                <a:solidFill>
                  <a:srgbClr val="92D050"/>
                </a:solidFill>
                <a:ea typeface="KoPubWorld돋움체 Medium" panose="00000600000000000000" pitchFamily="2" charset="-127"/>
              </a:rPr>
              <a:t>스킬 카드 </a:t>
            </a:r>
            <a:r>
              <a:rPr lang="en-US" altLang="ko-KR" sz="1350" dirty="0" smtClean="0">
                <a:solidFill>
                  <a:srgbClr val="92D050"/>
                </a:solidFill>
                <a:ea typeface="KoPubWorld돋움체 Medium" panose="00000600000000000000" pitchFamily="2" charset="-127"/>
              </a:rPr>
              <a:t>3</a:t>
            </a:r>
            <a:r>
              <a:rPr lang="ko-KR" altLang="en-US" sz="1350" dirty="0" smtClean="0">
                <a:solidFill>
                  <a:srgbClr val="92D050"/>
                </a:solidFill>
                <a:ea typeface="KoPubWorld돋움체 Medium" panose="00000600000000000000" pitchFamily="2" charset="-127"/>
              </a:rPr>
              <a:t>장 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선택가능</a:t>
            </a:r>
            <a:endParaRPr lang="en-US" altLang="ko-KR" sz="1350" dirty="0" smtClean="0"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1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252900" y="857250"/>
            <a:ext cx="1516131" cy="590288"/>
            <a:chOff x="252900" y="857250"/>
            <a:chExt cx="1516131" cy="59028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1459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캐릭터 설정</a:t>
              </a:r>
              <a:endPara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292771" y="1022889"/>
            <a:ext cx="1655432" cy="247650"/>
            <a:chOff x="7292771" y="1022889"/>
            <a:chExt cx="1655432" cy="247650"/>
          </a:xfrm>
        </p:grpSpPr>
        <p:sp>
          <p:nvSpPr>
            <p:cNvPr id="22" name="사각형: 둥근 모서리 8">
              <a:extLst>
                <a:ext uri="{FF2B5EF4-FFF2-40B4-BE49-F238E27FC236}">
                  <a16:creationId xmlns:a16="http://schemas.microsoft.com/office/drawing/2014/main" id="{FC362E83-858E-D9C7-6046-122A70C48C88}"/>
                </a:ext>
              </a:extLst>
            </p:cNvPr>
            <p:cNvSpPr/>
            <p:nvPr/>
          </p:nvSpPr>
          <p:spPr>
            <a:xfrm>
              <a:off x="7292771" y="1022889"/>
              <a:ext cx="1655432" cy="24765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ysClr val="windowText" lastClr="000000"/>
                  </a:solidFill>
                  <a:ea typeface="KoPubWorld돋움체 Medium" panose="00000600000000000000" pitchFamily="2" charset="-127"/>
                </a:rPr>
                <a:t>4000G</a:t>
              </a:r>
              <a:endParaRPr lang="ko-KR" altLang="en-US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endParaRPr>
            </a:p>
          </p:txBody>
        </p:sp>
        <p:pic>
          <p:nvPicPr>
            <p:cNvPr id="2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33C1A3A6-2FAB-4328-F7F6-27E9F9926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266" y="1035769"/>
              <a:ext cx="221889" cy="22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CF0D517-EA89-EAC6-88E7-98465AB2ABE1}"/>
              </a:ext>
            </a:extLst>
          </p:cNvPr>
          <p:cNvSpPr txBox="1"/>
          <p:nvPr/>
        </p:nvSpPr>
        <p:spPr>
          <a:xfrm>
            <a:off x="1951278" y="3498306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캐릭터 명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22F0216-3C9B-3BBA-C483-A7C30DCED966}"/>
              </a:ext>
            </a:extLst>
          </p:cNvPr>
          <p:cNvSpPr/>
          <p:nvPr/>
        </p:nvSpPr>
        <p:spPr>
          <a:xfrm>
            <a:off x="806857" y="1635489"/>
            <a:ext cx="3144907" cy="36042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dirty="0" smtClean="0">
                <a:ea typeface="KoPubWorld돋움체 Medium" panose="00000600000000000000" pitchFamily="2" charset="-127"/>
              </a:rPr>
              <a:t>캐릭터 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70" y="16354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직업 명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3F4FB7-3C4E-AB89-2F22-13E4FD363606}"/>
              </a:ext>
            </a:extLst>
          </p:cNvPr>
          <p:cNvSpPr/>
          <p:nvPr/>
        </p:nvSpPr>
        <p:spPr>
          <a:xfrm>
            <a:off x="5529953" y="3124308"/>
            <a:ext cx="731152" cy="99324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FECD7B8-CEB8-C8EC-06FC-69E4B91442D8}"/>
              </a:ext>
            </a:extLst>
          </p:cNvPr>
          <p:cNvSpPr/>
          <p:nvPr/>
        </p:nvSpPr>
        <p:spPr>
          <a:xfrm>
            <a:off x="4677027" y="3119390"/>
            <a:ext cx="731152" cy="99324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E99B962-4D6A-7BC9-38C3-ED4B8322F937}"/>
              </a:ext>
            </a:extLst>
          </p:cNvPr>
          <p:cNvSpPr txBox="1"/>
          <p:nvPr/>
        </p:nvSpPr>
        <p:spPr>
          <a:xfrm>
            <a:off x="4560374" y="2755219"/>
            <a:ext cx="6367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장착 스킬</a:t>
            </a:r>
            <a:endParaRPr lang="ko-KR" alt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382879" y="3163114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99B962-4D6A-7BC9-38C3-ED4B8322F937}"/>
              </a:ext>
            </a:extLst>
          </p:cNvPr>
          <p:cNvSpPr txBox="1"/>
          <p:nvPr/>
        </p:nvSpPr>
        <p:spPr>
          <a:xfrm>
            <a:off x="4595083" y="4223727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장착 아이템</a:t>
            </a:r>
            <a:endParaRPr lang="ko-KR" alt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4677172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5529953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382734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45561" y="2986050"/>
            <a:ext cx="95723" cy="825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7351266" y="3122203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스킬 강화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7346549" y="3463799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대체</a:t>
            </a:r>
            <a:r>
              <a:rPr lang="en-US" altLang="ko-KR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추가</a:t>
            </a:r>
            <a:r>
              <a:rPr lang="en-US" altLang="ko-KR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5941284" y="3150298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+7</a:t>
            </a:r>
            <a:endParaRPr lang="ko-KR" altLang="en-US" sz="105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7250"/>
            <a:ext cx="9142083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69" y="2070382"/>
            <a:ext cx="8835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HP: 200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(+10)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68" y="2301214"/>
            <a:ext cx="830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MP: 50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(+10)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5411973" y="2063522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공격력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5411972" y="2294354"/>
            <a:ext cx="529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랭크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331262" y="2044426"/>
            <a:ext cx="2459871" cy="5825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모험 랭크에 따라 캐릭터 랭크의 최대치가 상승한다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.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7351266" y="2070382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강화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329924" y="2693291"/>
            <a:ext cx="2466469" cy="577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 smtClean="0">
                <a:solidFill>
                  <a:srgbClr val="92D050"/>
                </a:solidFill>
                <a:ea typeface="KoPubWorld돋움체 Medium" panose="00000600000000000000" pitchFamily="2" charset="-127"/>
              </a:rPr>
              <a:t>공격력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, </a:t>
            </a:r>
            <a:r>
              <a:rPr lang="en-US" altLang="ko-KR" sz="1350" dirty="0" smtClean="0">
                <a:solidFill>
                  <a:srgbClr val="FF0000"/>
                </a:solidFill>
                <a:ea typeface="KoPubWorld돋움체 Medium" panose="00000600000000000000" pitchFamily="2" charset="-127"/>
              </a:rPr>
              <a:t>HP</a:t>
            </a:r>
            <a:r>
              <a:rPr lang="en-US" altLang="ko-KR" sz="1350" dirty="0" smtClean="0">
                <a:ea typeface="KoPubWorld돋움체 Medium" panose="00000600000000000000" pitchFamily="2" charset="-127"/>
              </a:rPr>
              <a:t>, </a:t>
            </a:r>
            <a:r>
              <a:rPr lang="en-US" altLang="ko-KR" sz="1350" dirty="0" smtClean="0">
                <a:solidFill>
                  <a:srgbClr val="00B0F0"/>
                </a:solidFill>
                <a:ea typeface="KoPubWorld돋움체 Medium" panose="00000600000000000000" pitchFamily="2" charset="-127"/>
              </a:rPr>
              <a:t>MP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는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캐릭터 랭크에 따라 증가한다</a:t>
            </a:r>
            <a:r>
              <a:rPr lang="en-US" altLang="ko-KR" sz="1350" dirty="0" smtClean="0">
                <a:ea typeface="KoPubWorld돋움체 Medium" panose="00000600000000000000" pitchFamily="2" charset="-127"/>
              </a:rPr>
              <a:t>.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66" name="오른쪽 화살표 65"/>
          <p:cNvSpPr/>
          <p:nvPr/>
        </p:nvSpPr>
        <p:spPr>
          <a:xfrm rot="14149492">
            <a:off x="8274040" y="2155164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4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252900" y="857250"/>
            <a:ext cx="1516131" cy="590288"/>
            <a:chOff x="252900" y="857250"/>
            <a:chExt cx="1516131" cy="59028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1459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캐릭터 설정</a:t>
              </a:r>
              <a:endPara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292771" y="1022889"/>
            <a:ext cx="1655432" cy="247650"/>
            <a:chOff x="7292771" y="1022889"/>
            <a:chExt cx="1655432" cy="247650"/>
          </a:xfrm>
        </p:grpSpPr>
        <p:sp>
          <p:nvSpPr>
            <p:cNvPr id="22" name="사각형: 둥근 모서리 8">
              <a:extLst>
                <a:ext uri="{FF2B5EF4-FFF2-40B4-BE49-F238E27FC236}">
                  <a16:creationId xmlns:a16="http://schemas.microsoft.com/office/drawing/2014/main" id="{FC362E83-858E-D9C7-6046-122A70C48C88}"/>
                </a:ext>
              </a:extLst>
            </p:cNvPr>
            <p:cNvSpPr/>
            <p:nvPr/>
          </p:nvSpPr>
          <p:spPr>
            <a:xfrm>
              <a:off x="7292771" y="1022889"/>
              <a:ext cx="1655432" cy="24765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ysClr val="windowText" lastClr="000000"/>
                  </a:solidFill>
                  <a:ea typeface="KoPubWorld돋움체 Medium" panose="00000600000000000000" pitchFamily="2" charset="-127"/>
                </a:rPr>
                <a:t>4000G</a:t>
              </a:r>
              <a:endParaRPr lang="ko-KR" altLang="en-US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endParaRPr>
            </a:p>
          </p:txBody>
        </p:sp>
        <p:pic>
          <p:nvPicPr>
            <p:cNvPr id="2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33C1A3A6-2FAB-4328-F7F6-27E9F9926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266" y="1035769"/>
              <a:ext cx="221889" cy="22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CF0D517-EA89-EAC6-88E7-98465AB2ABE1}"/>
              </a:ext>
            </a:extLst>
          </p:cNvPr>
          <p:cNvSpPr txBox="1"/>
          <p:nvPr/>
        </p:nvSpPr>
        <p:spPr>
          <a:xfrm>
            <a:off x="1951278" y="3498306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캐릭터 명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22F0216-3C9B-3BBA-C483-A7C30DCED966}"/>
              </a:ext>
            </a:extLst>
          </p:cNvPr>
          <p:cNvSpPr/>
          <p:nvPr/>
        </p:nvSpPr>
        <p:spPr>
          <a:xfrm>
            <a:off x="806857" y="1635489"/>
            <a:ext cx="3144907" cy="36042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dirty="0" smtClean="0">
                <a:ea typeface="KoPubWorld돋움체 Medium" panose="00000600000000000000" pitchFamily="2" charset="-127"/>
              </a:rPr>
              <a:t>캐릭터 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70" y="16354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직업 명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69" y="2070382"/>
            <a:ext cx="8835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HP: 200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(+10)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68" y="2301214"/>
            <a:ext cx="830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MP: 50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(+10)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99B962-4D6A-7BC9-38C3-ED4B8322F937}"/>
              </a:ext>
            </a:extLst>
          </p:cNvPr>
          <p:cNvSpPr txBox="1"/>
          <p:nvPr/>
        </p:nvSpPr>
        <p:spPr>
          <a:xfrm>
            <a:off x="4595083" y="4223727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장착 아이템</a:t>
            </a:r>
            <a:endParaRPr lang="ko-KR" alt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4677172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5529953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382734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오른쪽 화살표 65"/>
          <p:cNvSpPr/>
          <p:nvPr/>
        </p:nvSpPr>
        <p:spPr>
          <a:xfrm rot="14149492">
            <a:off x="5862325" y="3644249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5411973" y="2063522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공격력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5411972" y="2294354"/>
            <a:ext cx="529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랭크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7351266" y="2070382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강화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7250"/>
            <a:ext cx="9142083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3F4FB7-3C4E-AB89-2F22-13E4FD363606}"/>
              </a:ext>
            </a:extLst>
          </p:cNvPr>
          <p:cNvSpPr/>
          <p:nvPr/>
        </p:nvSpPr>
        <p:spPr>
          <a:xfrm>
            <a:off x="5529953" y="3124308"/>
            <a:ext cx="731152" cy="99324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FECD7B8-CEB8-C8EC-06FC-69E4B91442D8}"/>
              </a:ext>
            </a:extLst>
          </p:cNvPr>
          <p:cNvSpPr/>
          <p:nvPr/>
        </p:nvSpPr>
        <p:spPr>
          <a:xfrm>
            <a:off x="4677027" y="3119390"/>
            <a:ext cx="731152" cy="99324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E99B962-4D6A-7BC9-38C3-ED4B8322F937}"/>
              </a:ext>
            </a:extLst>
          </p:cNvPr>
          <p:cNvSpPr txBox="1"/>
          <p:nvPr/>
        </p:nvSpPr>
        <p:spPr>
          <a:xfrm>
            <a:off x="4560374" y="2755219"/>
            <a:ext cx="6367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장착 스킬</a:t>
            </a:r>
            <a:endParaRPr lang="ko-KR" alt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382879" y="3163114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45561" y="2986050"/>
            <a:ext cx="95723" cy="82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7351266" y="3122203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스킬 강화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7346549" y="3463799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대체</a:t>
            </a:r>
            <a:r>
              <a:rPr lang="en-US" altLang="ko-KR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추가</a:t>
            </a:r>
            <a:r>
              <a:rPr lang="en-US" altLang="ko-KR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573003" y="2518432"/>
            <a:ext cx="2780720" cy="330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 smtClean="0">
                <a:solidFill>
                  <a:srgbClr val="FFC000"/>
                </a:solidFill>
                <a:ea typeface="KoPubWorld돋움체 Medium" panose="00000600000000000000" pitchFamily="2" charset="-127"/>
              </a:rPr>
              <a:t>강화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시 </a:t>
            </a:r>
            <a:r>
              <a:rPr lang="ko-KR" altLang="en-US" sz="1350" dirty="0">
                <a:solidFill>
                  <a:srgbClr val="FFC000"/>
                </a:solidFill>
                <a:ea typeface="KoPubWorld돋움체 Medium" panose="00000600000000000000" pitchFamily="2" charset="-127"/>
              </a:rPr>
              <a:t>카드의 레벨을 상승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시킨다</a:t>
            </a:r>
            <a:r>
              <a:rPr lang="en-US" altLang="ko-KR" sz="1350" dirty="0" smtClean="0">
                <a:ea typeface="KoPubWorld돋움체 Medium" panose="00000600000000000000" pitchFamily="2" charset="-127"/>
              </a:rPr>
              <a:t>.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568261" y="2942555"/>
            <a:ext cx="2785462" cy="9885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 smtClean="0">
                <a:solidFill>
                  <a:srgbClr val="92D050"/>
                </a:solidFill>
                <a:ea typeface="KoPubWorld돋움체 Medium" panose="00000600000000000000" pitchFamily="2" charset="-127"/>
              </a:rPr>
              <a:t>대체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시 원본 카드를 제외하고 캐릭터가 장착할 수 있는 범위의 카드 중 </a:t>
            </a:r>
            <a:r>
              <a:rPr lang="ko-KR" altLang="en-US" sz="1350" dirty="0" err="1">
                <a:solidFill>
                  <a:srgbClr val="FF0000"/>
                </a:solidFill>
                <a:ea typeface="KoPubWorld돋움체 Medium" panose="00000600000000000000" pitchFamily="2" charset="-127"/>
              </a:rPr>
              <a:t>랜덤</a:t>
            </a:r>
            <a:r>
              <a:rPr lang="ko-KR" altLang="en-US" sz="1350" dirty="0" err="1">
                <a:ea typeface="KoPubWorld돋움체 Medium" panose="00000600000000000000" pitchFamily="2" charset="-127"/>
              </a:rPr>
              <a:t>한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 카드 </a:t>
            </a:r>
            <a:r>
              <a:rPr lang="ko-KR" altLang="en-US" sz="1350" dirty="0" err="1">
                <a:ea typeface="KoPubWorld돋움체 Medium" panose="00000600000000000000" pitchFamily="2" charset="-127"/>
              </a:rPr>
              <a:t>한장으로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 대체한다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.</a:t>
            </a:r>
          </a:p>
          <a:p>
            <a:r>
              <a:rPr lang="ko-KR" altLang="en-US" sz="1350" dirty="0">
                <a:solidFill>
                  <a:srgbClr val="92D050"/>
                </a:solidFill>
                <a:ea typeface="KoPubWorld돋움체 Medium" panose="00000600000000000000" pitchFamily="2" charset="-127"/>
              </a:rPr>
              <a:t>대체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 시 </a:t>
            </a:r>
            <a:r>
              <a:rPr lang="ko-KR" altLang="en-US" sz="1350" dirty="0">
                <a:solidFill>
                  <a:srgbClr val="FFC000"/>
                </a:solidFill>
                <a:ea typeface="KoPubWorld돋움체 Medium" panose="00000600000000000000" pitchFamily="2" charset="-127"/>
              </a:rPr>
              <a:t>이전 카드의 레벨은 유지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된다</a:t>
            </a:r>
            <a:r>
              <a:rPr lang="en-US" altLang="ko-KR" sz="1350" dirty="0" smtClean="0">
                <a:ea typeface="KoPubWorld돋움체 Medium" panose="00000600000000000000" pitchFamily="2" charset="-127"/>
              </a:rPr>
              <a:t>.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 rot="14149492">
            <a:off x="5815730" y="3513608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567583" y="4025138"/>
            <a:ext cx="2786885" cy="9836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 smtClean="0">
                <a:ea typeface="KoPubWorld돋움체 Medium" panose="00000600000000000000" pitchFamily="2" charset="-127"/>
              </a:rPr>
              <a:t>카드가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장착되지 않은 칸을 선택할 경우 카드를 추가한다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.</a:t>
            </a:r>
          </a:p>
          <a:p>
            <a:r>
              <a:rPr lang="ko-KR" altLang="en-US" sz="1350" dirty="0">
                <a:ea typeface="KoPubWorld돋움체 Medium" panose="00000600000000000000" pitchFamily="2" charset="-127"/>
              </a:rPr>
              <a:t>모험 랭크에 따라 나올 수 있는 카드의 종류와 강화 최대 레벨이 정해진다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.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5941284" y="3150298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+7</a:t>
            </a:r>
            <a:endParaRPr lang="ko-KR" altLang="en-US" sz="105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2180" y="636054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목차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2180" y="1866977"/>
            <a:ext cx="239681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1. </a:t>
            </a: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개요</a:t>
            </a:r>
            <a:endParaRPr lang="en-US" altLang="ko-KR" dirty="0" smtClean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pPr>
              <a:spcAft>
                <a:spcPts val="1200"/>
              </a:spcAft>
            </a:pPr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2. </a:t>
            </a: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방법 및 시스템</a:t>
            </a:r>
            <a:endParaRPr lang="en-US" altLang="ko-KR" dirty="0" smtClean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pPr>
              <a:spcAft>
                <a:spcPts val="1200"/>
              </a:spcAft>
            </a:pPr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3. </a:t>
            </a: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</a:t>
            </a:r>
            <a:endParaRPr lang="en-US" altLang="ko-KR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pPr>
              <a:spcAft>
                <a:spcPts val="1200"/>
              </a:spcAft>
            </a:pPr>
            <a:r>
              <a:rPr lang="en-US" altLang="ko-KR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4</a:t>
            </a:r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. </a:t>
            </a: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 일정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0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252900" y="857250"/>
            <a:ext cx="1516131" cy="590288"/>
            <a:chOff x="252900" y="857250"/>
            <a:chExt cx="1516131" cy="59028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1459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캐릭터 설정</a:t>
              </a:r>
              <a:endPara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292771" y="1022889"/>
            <a:ext cx="1655432" cy="247650"/>
            <a:chOff x="7292771" y="1022889"/>
            <a:chExt cx="1655432" cy="247650"/>
          </a:xfrm>
        </p:grpSpPr>
        <p:sp>
          <p:nvSpPr>
            <p:cNvPr id="22" name="사각형: 둥근 모서리 8">
              <a:extLst>
                <a:ext uri="{FF2B5EF4-FFF2-40B4-BE49-F238E27FC236}">
                  <a16:creationId xmlns:a16="http://schemas.microsoft.com/office/drawing/2014/main" id="{FC362E83-858E-D9C7-6046-122A70C48C88}"/>
                </a:ext>
              </a:extLst>
            </p:cNvPr>
            <p:cNvSpPr/>
            <p:nvPr/>
          </p:nvSpPr>
          <p:spPr>
            <a:xfrm>
              <a:off x="7292771" y="1022889"/>
              <a:ext cx="1655432" cy="24765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ysClr val="windowText" lastClr="000000"/>
                  </a:solidFill>
                  <a:ea typeface="KoPubWorld돋움체 Medium" panose="00000600000000000000" pitchFamily="2" charset="-127"/>
                </a:rPr>
                <a:t>4000G</a:t>
              </a:r>
              <a:endParaRPr lang="ko-KR" altLang="en-US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endParaRPr>
            </a:p>
          </p:txBody>
        </p:sp>
        <p:pic>
          <p:nvPicPr>
            <p:cNvPr id="2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33C1A3A6-2FAB-4328-F7F6-27E9F9926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266" y="1035769"/>
              <a:ext cx="221889" cy="22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CF0D517-EA89-EAC6-88E7-98465AB2ABE1}"/>
              </a:ext>
            </a:extLst>
          </p:cNvPr>
          <p:cNvSpPr txBox="1"/>
          <p:nvPr/>
        </p:nvSpPr>
        <p:spPr>
          <a:xfrm>
            <a:off x="1951278" y="3498306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ea typeface="KoPubWorld돋움체 Medium" panose="00000600000000000000" pitchFamily="2" charset="-127"/>
              </a:rPr>
              <a:t>캐릭터 명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22F0216-3C9B-3BBA-C483-A7C30DCED966}"/>
              </a:ext>
            </a:extLst>
          </p:cNvPr>
          <p:cNvSpPr/>
          <p:nvPr/>
        </p:nvSpPr>
        <p:spPr>
          <a:xfrm>
            <a:off x="806857" y="1635489"/>
            <a:ext cx="3144907" cy="36042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dirty="0" smtClean="0">
                <a:ea typeface="KoPubWorld돋움체 Medium" panose="00000600000000000000" pitchFamily="2" charset="-127"/>
              </a:rPr>
              <a:t>캐릭터 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70" y="16354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직업 명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3F4FB7-3C4E-AB89-2F22-13E4FD363606}"/>
              </a:ext>
            </a:extLst>
          </p:cNvPr>
          <p:cNvSpPr/>
          <p:nvPr/>
        </p:nvSpPr>
        <p:spPr>
          <a:xfrm>
            <a:off x="5529953" y="3124308"/>
            <a:ext cx="731152" cy="99324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FECD7B8-CEB8-C8EC-06FC-69E4B91442D8}"/>
              </a:ext>
            </a:extLst>
          </p:cNvPr>
          <p:cNvSpPr/>
          <p:nvPr/>
        </p:nvSpPr>
        <p:spPr>
          <a:xfrm>
            <a:off x="4677027" y="3119390"/>
            <a:ext cx="731152" cy="99324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E99B962-4D6A-7BC9-38C3-ED4B8322F937}"/>
              </a:ext>
            </a:extLst>
          </p:cNvPr>
          <p:cNvSpPr txBox="1"/>
          <p:nvPr/>
        </p:nvSpPr>
        <p:spPr>
          <a:xfrm>
            <a:off x="4560374" y="2755219"/>
            <a:ext cx="6367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장착 스킬</a:t>
            </a:r>
            <a:endParaRPr lang="ko-KR" alt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69" y="2070382"/>
            <a:ext cx="8835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HP: 200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(+10)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4565268" y="2301214"/>
            <a:ext cx="830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MP: 50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(+10)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382879" y="3163114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5411973" y="2063522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공격력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(+1)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1152B90-A5F1-F5DD-6A02-244CEA14D1E2}"/>
              </a:ext>
            </a:extLst>
          </p:cNvPr>
          <p:cNvSpPr txBox="1"/>
          <p:nvPr/>
        </p:nvSpPr>
        <p:spPr>
          <a:xfrm>
            <a:off x="5411972" y="2294354"/>
            <a:ext cx="529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랭크</a:t>
            </a:r>
            <a:r>
              <a:rPr lang="en-US" altLang="ko-KR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9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5845561" y="2986050"/>
            <a:ext cx="95723" cy="825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7351266" y="2070382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강화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7351266" y="3122203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스킬 강화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7346549" y="3463799"/>
            <a:ext cx="1017641" cy="265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대체</a:t>
            </a:r>
            <a:r>
              <a:rPr lang="en-US" altLang="ko-KR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추가</a:t>
            </a:r>
            <a:r>
              <a:rPr lang="en-US" altLang="ko-KR" sz="1200" dirty="0" smtClean="0">
                <a:solidFill>
                  <a:schemeClr val="tx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FC29F61-FD0A-FD96-A57C-71FE922C072A}"/>
              </a:ext>
            </a:extLst>
          </p:cNvPr>
          <p:cNvSpPr/>
          <p:nvPr/>
        </p:nvSpPr>
        <p:spPr>
          <a:xfrm>
            <a:off x="5941284" y="3150298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+7</a:t>
            </a:r>
            <a:endParaRPr lang="ko-KR" altLang="en-US" sz="1050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0856"/>
            <a:ext cx="9142083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99B962-4D6A-7BC9-38C3-ED4B8322F937}"/>
              </a:ext>
            </a:extLst>
          </p:cNvPr>
          <p:cNvSpPr txBox="1"/>
          <p:nvPr/>
        </p:nvSpPr>
        <p:spPr>
          <a:xfrm>
            <a:off x="4595083" y="4223727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장착 아이템</a:t>
            </a:r>
            <a:endParaRPr lang="ko-KR" altLang="en-US" sz="9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4677172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5529953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382734" y="4530221"/>
            <a:ext cx="731007" cy="926646"/>
          </a:xfrm>
          <a:prstGeom prst="roundRect">
            <a:avLst>
              <a:gd name="adj" fmla="val 11196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오른쪽 화살표 65"/>
          <p:cNvSpPr/>
          <p:nvPr/>
        </p:nvSpPr>
        <p:spPr>
          <a:xfrm rot="14149492">
            <a:off x="5069463" y="4774419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5164669" y="4993544"/>
            <a:ext cx="2309429" cy="301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클릭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시 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보유 카드 </a:t>
            </a:r>
            <a:r>
              <a:rPr lang="en-US" altLang="ko-KR" sz="1350" dirty="0" smtClean="0">
                <a:ea typeface="KoPubWorld돋움체 Medium" panose="00000600000000000000" pitchFamily="2" charset="-127"/>
              </a:rPr>
              <a:t>UI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로 이동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79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57250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7250"/>
            <a:ext cx="9142083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89121" y="2012769"/>
            <a:ext cx="1125797" cy="1587500"/>
            <a:chOff x="2937116" y="2012769"/>
            <a:chExt cx="1125797" cy="158750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116" y="2012769"/>
              <a:ext cx="1125797" cy="1587500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3288901" y="3321300"/>
              <a:ext cx="4315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5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105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797281" y="2012315"/>
            <a:ext cx="1125797" cy="1587500"/>
            <a:chOff x="2937116" y="2012769"/>
            <a:chExt cx="1125797" cy="158750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116" y="2012769"/>
              <a:ext cx="1125797" cy="1587500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3288901" y="3321300"/>
              <a:ext cx="4315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5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105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10308" name="L 도형 10307"/>
          <p:cNvSpPr/>
          <p:nvPr/>
        </p:nvSpPr>
        <p:spPr>
          <a:xfrm rot="2491727" flipH="1">
            <a:off x="769981" y="1825729"/>
            <a:ext cx="222344" cy="413068"/>
          </a:xfrm>
          <a:prstGeom prst="corner">
            <a:avLst>
              <a:gd name="adj1" fmla="val 38331"/>
              <a:gd name="adj2" fmla="val 34874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252900" y="857250"/>
            <a:ext cx="1203545" cy="590288"/>
            <a:chOff x="252900" y="857250"/>
            <a:chExt cx="1203545" cy="59028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1146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보유카드</a:t>
              </a:r>
              <a:endPara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화살표: 왼쪽/오른쪽 22">
            <a:extLst>
              <a:ext uri="{FF2B5EF4-FFF2-40B4-BE49-F238E27FC236}">
                <a16:creationId xmlns:a16="http://schemas.microsoft.com/office/drawing/2014/main" id="{AC782945-D8BF-FE3E-F235-5902C0555DE8}"/>
              </a:ext>
            </a:extLst>
          </p:cNvPr>
          <p:cNvSpPr/>
          <p:nvPr/>
        </p:nvSpPr>
        <p:spPr>
          <a:xfrm rot="5400000">
            <a:off x="7143207" y="3604018"/>
            <a:ext cx="3119865" cy="230732"/>
          </a:xfrm>
          <a:prstGeom prst="leftRightArrow">
            <a:avLst/>
          </a:prstGeom>
          <a:gradFill flip="none" rotWithShape="1">
            <a:gsLst>
              <a:gs pos="74000">
                <a:schemeClr val="accent1">
                  <a:lumMod val="5000"/>
                  <a:lumOff val="95000"/>
                  <a:alpha val="0"/>
                </a:schemeClr>
              </a:gs>
              <a:gs pos="9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상하스크롤가능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5" name="왼쪽으로 구부러진 화살표 24"/>
          <p:cNvSpPr/>
          <p:nvPr/>
        </p:nvSpPr>
        <p:spPr>
          <a:xfrm>
            <a:off x="8540005" y="1169952"/>
            <a:ext cx="254803" cy="277586"/>
          </a:xfrm>
          <a:prstGeom prst="curved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006888" y="2012315"/>
            <a:ext cx="1125797" cy="1587500"/>
            <a:chOff x="2937116" y="2012769"/>
            <a:chExt cx="1125797" cy="158750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116" y="2012769"/>
              <a:ext cx="1125797" cy="158750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288901" y="3321300"/>
              <a:ext cx="4315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5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105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416227" y="2838722"/>
            <a:ext cx="1889352" cy="322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0" rIns="90000" bIns="180000" rtlCol="0" anchor="ctr">
            <a:noAutofit/>
          </a:bodyPr>
          <a:lstStyle/>
          <a:p>
            <a:pPr algn="ctr"/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클릭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시 선택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/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해제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3117258" y="2128473"/>
            <a:ext cx="551260" cy="187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0" rIns="90000" bIns="0" rtlCol="0" anchor="ctr">
            <a:noAutofit/>
          </a:bodyPr>
          <a:lstStyle/>
          <a:p>
            <a:pPr algn="ctr"/>
            <a:r>
              <a:rPr lang="ko-KR" altLang="en-US" sz="1000" dirty="0" smtClean="0">
                <a:ea typeface="KoPubWorld돋움체 Medium" panose="00000600000000000000" pitchFamily="2" charset="-127"/>
              </a:rPr>
              <a:t>장착 중</a:t>
            </a:r>
            <a:endParaRPr lang="ko-KR" altLang="en-US" sz="1000" dirty="0">
              <a:ea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3790201" y="2378358"/>
            <a:ext cx="2778923" cy="783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>
            <a:noAutofit/>
          </a:bodyPr>
          <a:lstStyle/>
          <a:p>
            <a:r>
              <a:rPr lang="ko-KR" altLang="en-US" sz="1350" dirty="0" smtClean="0">
                <a:ea typeface="KoPubWorld돋움체 Medium" panose="00000600000000000000" pitchFamily="2" charset="-127"/>
              </a:rPr>
              <a:t>타 캐릭터가 장착 중인 경우 </a:t>
            </a:r>
            <a:endParaRPr lang="en-US" altLang="ko-KR" sz="1350" dirty="0" smtClean="0">
              <a:ea typeface="KoPubWorld돋움체 Medium" panose="00000600000000000000" pitchFamily="2" charset="-127"/>
            </a:endParaRPr>
          </a:p>
          <a:p>
            <a:r>
              <a:rPr lang="ko-KR" altLang="en-US" sz="1350" dirty="0" smtClean="0">
                <a:ea typeface="KoPubWorld돋움체 Medium" panose="00000600000000000000" pitchFamily="2" charset="-127"/>
              </a:rPr>
              <a:t>마우스를 카드에 대면 </a:t>
            </a:r>
            <a:r>
              <a:rPr lang="en-US" altLang="ko-KR" sz="1350" dirty="0" smtClean="0">
                <a:ea typeface="KoPubWorld돋움체 Medium" panose="00000600000000000000" pitchFamily="2" charset="-127"/>
              </a:rPr>
              <a:t>A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캐릭터</a:t>
            </a:r>
            <a:r>
              <a:rPr lang="en-US" altLang="ko-KR" sz="1350" dirty="0" smtClean="0"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착용 중 이라는 설명이 나온다</a:t>
            </a:r>
            <a:r>
              <a:rPr lang="en-US" altLang="ko-KR" sz="1350" dirty="0" smtClean="0">
                <a:ea typeface="KoPubWorld돋움체 Medium" panose="00000600000000000000" pitchFamily="2" charset="-127"/>
              </a:rPr>
              <a:t>.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rot="14149492">
            <a:off x="3564782" y="2501090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5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2"/>
          <a:stretch/>
        </p:blipFill>
        <p:spPr bwMode="auto">
          <a:xfrm>
            <a:off x="-113" y="859477"/>
            <a:ext cx="9143833" cy="51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C362E83-858E-D9C7-6046-122A70C48C88}"/>
              </a:ext>
            </a:extLst>
          </p:cNvPr>
          <p:cNvSpPr/>
          <p:nvPr/>
        </p:nvSpPr>
        <p:spPr>
          <a:xfrm>
            <a:off x="7292771" y="1022889"/>
            <a:ext cx="1655432" cy="24765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  <a:ea typeface="KoPubWorld돋움체 Medium" panose="00000600000000000000" pitchFamily="2" charset="-127"/>
              </a:rPr>
              <a:t>4000G</a:t>
            </a:r>
            <a:endParaRPr lang="ko-KR" altLang="en-US" sz="1350" dirty="0">
              <a:solidFill>
                <a:sysClr val="windowText" lastClr="000000"/>
              </a:solidFill>
              <a:ea typeface="KoPubWorld돋움체 Medium" panose="00000600000000000000" pitchFamily="2" charset="-127"/>
            </a:endParaRPr>
          </a:p>
        </p:txBody>
      </p:sp>
      <p:pic>
        <p:nvPicPr>
          <p:cNvPr id="10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33C1A3A6-2FAB-4328-F7F6-27E9F9926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266" y="1035769"/>
            <a:ext cx="221889" cy="2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한쪽 모서리 12">
            <a:extLst>
              <a:ext uri="{FF2B5EF4-FFF2-40B4-BE49-F238E27FC236}">
                <a16:creationId xmlns:a16="http://schemas.microsoft.com/office/drawing/2014/main" id="{2EAA83A8-E829-3241-32A1-8675D1D5496E}"/>
              </a:ext>
            </a:extLst>
          </p:cNvPr>
          <p:cNvSpPr/>
          <p:nvPr/>
        </p:nvSpPr>
        <p:spPr>
          <a:xfrm flipH="1">
            <a:off x="7682458" y="5245281"/>
            <a:ext cx="1265745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던전 입장</a:t>
            </a:r>
            <a:endParaRPr lang="ko-KR" altLang="en-US" sz="20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1" name="사각형: 둥근 한쪽 모서리 20">
            <a:extLst>
              <a:ext uri="{FF2B5EF4-FFF2-40B4-BE49-F238E27FC236}">
                <a16:creationId xmlns:a16="http://schemas.microsoft.com/office/drawing/2014/main" id="{608669F7-52AA-78E8-A170-7B0CCAFBF45D}"/>
              </a:ext>
            </a:extLst>
          </p:cNvPr>
          <p:cNvSpPr/>
          <p:nvPr/>
        </p:nvSpPr>
        <p:spPr>
          <a:xfrm>
            <a:off x="115019" y="5257889"/>
            <a:ext cx="723498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상점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FBAD1CC1-1DCA-9108-773B-3B6CC37DB830}"/>
              </a:ext>
            </a:extLst>
          </p:cNvPr>
          <p:cNvSpPr/>
          <p:nvPr/>
        </p:nvSpPr>
        <p:spPr>
          <a:xfrm flipH="1">
            <a:off x="115019" y="4451442"/>
            <a:ext cx="958591" cy="400110"/>
          </a:xfrm>
          <a:prstGeom prst="round1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용병단</a:t>
            </a:r>
            <a:endParaRPr lang="ko-KR" altLang="en-US" sz="2000" dirty="0">
              <a:solidFill>
                <a:schemeClr val="bg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3248" y="964166"/>
            <a:ext cx="457200" cy="4572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Rank.7</a:t>
            </a:r>
            <a:endParaRPr lang="ko-KR" altLang="en-US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도넛 4"/>
          <p:cNvSpPr/>
          <p:nvPr/>
        </p:nvSpPr>
        <p:spPr>
          <a:xfrm>
            <a:off x="115019" y="971220"/>
            <a:ext cx="455429" cy="455429"/>
          </a:xfrm>
          <a:prstGeom prst="donut">
            <a:avLst>
              <a:gd name="adj" fmla="val 105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14149492">
            <a:off x="7550279" y="5387245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0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57366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ADB51D-1409-65BA-D7E2-85BA33FC9E0D}"/>
              </a:ext>
            </a:extLst>
          </p:cNvPr>
          <p:cNvSpPr/>
          <p:nvPr/>
        </p:nvSpPr>
        <p:spPr>
          <a:xfrm>
            <a:off x="959" y="857161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88" name="직사각형 10287">
            <a:extLst>
              <a:ext uri="{FF2B5EF4-FFF2-40B4-BE49-F238E27FC236}">
                <a16:creationId xmlns:a16="http://schemas.microsoft.com/office/drawing/2014/main" id="{8CA8EB28-3638-4559-F562-1A95B74D0017}"/>
              </a:ext>
            </a:extLst>
          </p:cNvPr>
          <p:cNvSpPr/>
          <p:nvPr/>
        </p:nvSpPr>
        <p:spPr>
          <a:xfrm>
            <a:off x="880386" y="2025650"/>
            <a:ext cx="2432050" cy="29026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모험 위치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391795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캐릭터</a:t>
            </a:r>
            <a:r>
              <a:rPr lang="en-US" altLang="ko-KR" sz="1350" dirty="0" smtClean="0">
                <a:ea typeface="KoPubWorld돋움체 Medium" panose="00000600000000000000" pitchFamily="2" charset="-127"/>
              </a:rPr>
              <a:t>1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4" name="직사각형 10293">
            <a:extLst>
              <a:ext uri="{FF2B5EF4-FFF2-40B4-BE49-F238E27FC236}">
                <a16:creationId xmlns:a16="http://schemas.microsoft.com/office/drawing/2014/main" id="{39C36F0E-D350-4493-BF4C-5877E9DCD48B}"/>
              </a:ext>
            </a:extLst>
          </p:cNvPr>
          <p:cNvSpPr/>
          <p:nvPr/>
        </p:nvSpPr>
        <p:spPr>
          <a:xfrm>
            <a:off x="496328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캐릭터</a:t>
            </a:r>
            <a:r>
              <a:rPr lang="en-US" altLang="ko-KR" sz="1350" dirty="0" smtClean="0">
                <a:ea typeface="KoPubWorld돋움체 Medium" panose="00000600000000000000" pitchFamily="2" charset="-127"/>
              </a:rPr>
              <a:t>2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600861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3915529" y="2025649"/>
            <a:ext cx="1765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출발 인원</a:t>
            </a:r>
            <a:endParaRPr lang="ko-KR" altLang="en-US" sz="135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0304" name="직사각형 10303">
            <a:extLst>
              <a:ext uri="{FF2B5EF4-FFF2-40B4-BE49-F238E27FC236}">
                <a16:creationId xmlns:a16="http://schemas.microsoft.com/office/drawing/2014/main" id="{D1E5F624-3727-BFE3-30E3-DCE69AEFDE32}"/>
              </a:ext>
            </a:extLst>
          </p:cNvPr>
          <p:cNvSpPr/>
          <p:nvPr/>
        </p:nvSpPr>
        <p:spPr>
          <a:xfrm>
            <a:off x="4963280" y="4384698"/>
            <a:ext cx="1921835" cy="57136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시작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52900" y="857250"/>
            <a:ext cx="1275680" cy="590288"/>
            <a:chOff x="252900" y="857250"/>
            <a:chExt cx="1275680" cy="59028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던전 입장</a:t>
              </a:r>
              <a:endPara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오른쪽 화살표 14"/>
          <p:cNvSpPr/>
          <p:nvPr/>
        </p:nvSpPr>
        <p:spPr>
          <a:xfrm rot="14149492">
            <a:off x="2459847" y="3406291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 1">
            <a:hlinkClick r:id="" action="ppaction://hlinkshowjump?jump=firstslide" highlightClick="1"/>
          </p:cNvPr>
          <p:cNvSpPr/>
          <p:nvPr/>
        </p:nvSpPr>
        <p:spPr>
          <a:xfrm>
            <a:off x="8540005" y="1086145"/>
            <a:ext cx="361393" cy="361393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7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57366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391795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600861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>
                <a:ea typeface="KoPubWorld돋움체 Medium" panose="00000600000000000000" pitchFamily="2" charset="-127"/>
              </a:rPr>
              <a:t>캐릭터명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6" name="직사각형 10295">
            <a:extLst>
              <a:ext uri="{FF2B5EF4-FFF2-40B4-BE49-F238E27FC236}">
                <a16:creationId xmlns:a16="http://schemas.microsoft.com/office/drawing/2014/main" id="{FC552C04-D019-778C-3C22-812BDF4EBF24}"/>
              </a:ext>
            </a:extLst>
          </p:cNvPr>
          <p:cNvSpPr/>
          <p:nvPr/>
        </p:nvSpPr>
        <p:spPr>
          <a:xfrm>
            <a:off x="7053939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3915529" y="2025649"/>
            <a:ext cx="1765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출발 인원</a:t>
            </a:r>
          </a:p>
        </p:txBody>
      </p:sp>
      <p:sp>
        <p:nvSpPr>
          <p:cNvPr id="10298" name="TextBox 10297">
            <a:extLst>
              <a:ext uri="{FF2B5EF4-FFF2-40B4-BE49-F238E27FC236}">
                <a16:creationId xmlns:a16="http://schemas.microsoft.com/office/drawing/2014/main" id="{B3920E11-3648-E770-1D19-A75773D23D80}"/>
              </a:ext>
            </a:extLst>
          </p:cNvPr>
          <p:cNvSpPr txBox="1"/>
          <p:nvPr/>
        </p:nvSpPr>
        <p:spPr>
          <a:xfrm>
            <a:off x="3915529" y="3680420"/>
            <a:ext cx="1765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ea typeface="KoPubWorld돋움체 Medium" panose="00000600000000000000" pitchFamily="2" charset="-127"/>
              </a:rPr>
              <a:t>의뢰</a:t>
            </a:r>
          </a:p>
        </p:txBody>
      </p:sp>
      <p:sp>
        <p:nvSpPr>
          <p:cNvPr id="10299" name="직사각형 10298">
            <a:extLst>
              <a:ext uri="{FF2B5EF4-FFF2-40B4-BE49-F238E27FC236}">
                <a16:creationId xmlns:a16="http://schemas.microsoft.com/office/drawing/2014/main" id="{309754FD-7A4B-D779-19DC-D75B14C36B7A}"/>
              </a:ext>
            </a:extLst>
          </p:cNvPr>
          <p:cNvSpPr/>
          <p:nvPr/>
        </p:nvSpPr>
        <p:spPr>
          <a:xfrm>
            <a:off x="3917950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의뢰 명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302" name="직사각형 10301">
            <a:extLst>
              <a:ext uri="{FF2B5EF4-FFF2-40B4-BE49-F238E27FC236}">
                <a16:creationId xmlns:a16="http://schemas.microsoft.com/office/drawing/2014/main" id="{F69403DE-372C-9B2F-528B-10C97B19F03D}"/>
              </a:ext>
            </a:extLst>
          </p:cNvPr>
          <p:cNvSpPr/>
          <p:nvPr/>
        </p:nvSpPr>
        <p:spPr>
          <a:xfrm>
            <a:off x="7053939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305" name="직사각형 10304">
            <a:extLst>
              <a:ext uri="{FF2B5EF4-FFF2-40B4-BE49-F238E27FC236}">
                <a16:creationId xmlns:a16="http://schemas.microsoft.com/office/drawing/2014/main" id="{7C580B91-7E65-2AE0-BC3C-F6E4C28E4311}"/>
              </a:ext>
            </a:extLst>
          </p:cNvPr>
          <p:cNvSpPr/>
          <p:nvPr/>
        </p:nvSpPr>
        <p:spPr>
          <a:xfrm>
            <a:off x="6008610" y="4013843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166097-DD22-BB0E-2060-2F5BFA53D541}"/>
              </a:ext>
            </a:extLst>
          </p:cNvPr>
          <p:cNvSpPr/>
          <p:nvPr/>
        </p:nvSpPr>
        <p:spPr>
          <a:xfrm>
            <a:off x="880386" y="2025650"/>
            <a:ext cx="2432050" cy="30988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 smtClean="0">
                <a:ea typeface="KoPubWorld돋움체 Medium" panose="00000600000000000000" pitchFamily="2" charset="-127"/>
              </a:rPr>
              <a:t>느넓은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 초원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9B65CD-DD7F-54D2-757A-F04D7ABDE7AE}"/>
              </a:ext>
            </a:extLst>
          </p:cNvPr>
          <p:cNvSpPr/>
          <p:nvPr/>
        </p:nvSpPr>
        <p:spPr>
          <a:xfrm>
            <a:off x="3406948" y="2025650"/>
            <a:ext cx="2432050" cy="30988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메마른 대지</a:t>
            </a:r>
            <a:endParaRPr lang="en-US" altLang="ko-KR" sz="1350" dirty="0" smtClean="0"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6B8877-7702-A312-6DC2-DFCA8BE37B2F}"/>
              </a:ext>
            </a:extLst>
          </p:cNvPr>
          <p:cNvSpPr/>
          <p:nvPr/>
        </p:nvSpPr>
        <p:spPr>
          <a:xfrm>
            <a:off x="5959838" y="2025650"/>
            <a:ext cx="2432050" cy="30988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 smtClean="0">
                <a:ea typeface="KoPubWorld돋움체 Medium" panose="00000600000000000000" pitchFamily="2" charset="-127"/>
              </a:rPr>
              <a:t>하늘성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위험도 상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6C015D97-3241-3A6B-21BC-AF7540F1B44A}"/>
              </a:ext>
            </a:extLst>
          </p:cNvPr>
          <p:cNvSpPr/>
          <p:nvPr/>
        </p:nvSpPr>
        <p:spPr>
          <a:xfrm>
            <a:off x="2818883" y="5259531"/>
            <a:ext cx="3506234" cy="264973"/>
          </a:xfrm>
          <a:prstGeom prst="leftRightArrow">
            <a:avLst/>
          </a:prstGeom>
          <a:gradFill flip="none" rotWithShape="1">
            <a:gsLst>
              <a:gs pos="74000">
                <a:schemeClr val="accent1">
                  <a:lumMod val="5000"/>
                  <a:lumOff val="95000"/>
                  <a:alpha val="0"/>
                </a:schemeClr>
              </a:gs>
              <a:gs pos="9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좌 우 스크롤 가능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70B3DC-F6E1-1B24-6877-93CB84E8F560}"/>
              </a:ext>
            </a:extLst>
          </p:cNvPr>
          <p:cNvSpPr/>
          <p:nvPr/>
        </p:nvSpPr>
        <p:spPr>
          <a:xfrm>
            <a:off x="5955399" y="2014348"/>
            <a:ext cx="2436489" cy="3110194"/>
          </a:xfrm>
          <a:prstGeom prst="rect">
            <a:avLst/>
          </a:prstGeom>
          <a:solidFill>
            <a:schemeClr val="tx1">
              <a:alpha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210 다락방 L" panose="02020603020101020101" pitchFamily="18" charset="-127"/>
                <a:ea typeface="210 다락방 L" panose="02020603020101020101" pitchFamily="18" charset="-127"/>
              </a:rPr>
              <a:t>잠김</a:t>
            </a:r>
            <a:endParaRPr lang="en-US" altLang="ko-KR" dirty="0" smtClean="0">
              <a:latin typeface="210 다락방 L" panose="02020603020101020101" pitchFamily="18" charset="-127"/>
              <a:ea typeface="210 다락방 L" panose="02020603020101020101" pitchFamily="18" charset="-127"/>
            </a:endParaRPr>
          </a:p>
          <a:p>
            <a:pPr algn="ctr"/>
            <a:endParaRPr lang="en-US" altLang="ko-KR" sz="1100" dirty="0" smtClean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 smtClean="0">
                <a:solidFill>
                  <a:srgbClr val="C00000"/>
                </a:solidFill>
                <a:ea typeface="KoPubWorld돋움체 Medium" panose="00000600000000000000" pitchFamily="2" charset="-127"/>
              </a:rPr>
              <a:t>메마른 대지 </a:t>
            </a:r>
            <a:r>
              <a:rPr lang="en-US" altLang="ko-KR" sz="1100" dirty="0" smtClean="0">
                <a:solidFill>
                  <a:srgbClr val="C00000"/>
                </a:solidFill>
                <a:ea typeface="KoPubWorld돋움체 Medium" panose="00000600000000000000" pitchFamily="2" charset="-127"/>
              </a:rPr>
              <a:t>100</a:t>
            </a:r>
            <a:r>
              <a:rPr lang="ko-KR" altLang="en-US" sz="1100" dirty="0" smtClean="0">
                <a:solidFill>
                  <a:srgbClr val="C00000"/>
                </a:solidFill>
                <a:ea typeface="KoPubWorld돋움체 Medium" panose="00000600000000000000" pitchFamily="2" charset="-127"/>
              </a:rPr>
              <a:t>층 이상</a:t>
            </a:r>
            <a:endParaRPr lang="en-US" altLang="ko-KR" sz="1100" dirty="0" smtClean="0">
              <a:solidFill>
                <a:srgbClr val="C00000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입장가능</a:t>
            </a:r>
            <a:endParaRPr lang="ko-KR" altLang="en-US" sz="110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52900" y="857250"/>
            <a:ext cx="1275680" cy="590288"/>
            <a:chOff x="252900" y="857250"/>
            <a:chExt cx="1275680" cy="59028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모험 위치</a:t>
              </a:r>
              <a:endPara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왼쪽으로 구부러진 화살표 1"/>
          <p:cNvSpPr/>
          <p:nvPr/>
        </p:nvSpPr>
        <p:spPr>
          <a:xfrm>
            <a:off x="8540005" y="1169952"/>
            <a:ext cx="254803" cy="277586"/>
          </a:xfrm>
          <a:prstGeom prst="curved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335320" y="3877690"/>
            <a:ext cx="4345510" cy="1050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>
            <a:noAutofit/>
          </a:bodyPr>
          <a:lstStyle/>
          <a:p>
            <a:r>
              <a:rPr lang="ko-KR" altLang="en-US" sz="1350" dirty="0">
                <a:ea typeface="KoPubWorld돋움체 Medium" panose="00000600000000000000" pitchFamily="2" charset="-127"/>
              </a:rPr>
              <a:t>던전은 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각기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다른 컨셉과 테마로 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구성되어 있다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.</a:t>
            </a:r>
          </a:p>
          <a:p>
            <a:r>
              <a:rPr lang="ko-KR" altLang="en-US" sz="1350" dirty="0">
                <a:ea typeface="KoPubWorld돋움체 Medium" panose="00000600000000000000" pitchFamily="2" charset="-127"/>
              </a:rPr>
              <a:t>각 던전은 진행 상황이 공유되지 않으며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,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하나의 던전을 일정 층 이상 올라갈 경우 다음 던전이 열리는 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구조</a:t>
            </a:r>
            <a:r>
              <a:rPr lang="en-US" altLang="ko-KR" sz="1350" dirty="0" smtClean="0">
                <a:ea typeface="KoPubWorld돋움체 Medium" panose="00000600000000000000" pitchFamily="2" charset="-127"/>
              </a:rPr>
              <a:t>.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r>
              <a:rPr lang="ko-KR" altLang="en-US" sz="1350" dirty="0">
                <a:ea typeface="KoPubWorld돋움체 Medium" panose="00000600000000000000" pitchFamily="2" charset="-127"/>
              </a:rPr>
              <a:t>던전의 층이 높아질 수록 나오는 적의 난이도가 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상승한다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.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32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57366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ADB51D-1409-65BA-D7E2-85BA33FC9E0D}"/>
              </a:ext>
            </a:extLst>
          </p:cNvPr>
          <p:cNvSpPr/>
          <p:nvPr/>
        </p:nvSpPr>
        <p:spPr>
          <a:xfrm>
            <a:off x="959" y="857161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88" name="직사각형 10287">
            <a:extLst>
              <a:ext uri="{FF2B5EF4-FFF2-40B4-BE49-F238E27FC236}">
                <a16:creationId xmlns:a16="http://schemas.microsoft.com/office/drawing/2014/main" id="{8CA8EB28-3638-4559-F562-1A95B74D0017}"/>
              </a:ext>
            </a:extLst>
          </p:cNvPr>
          <p:cNvSpPr/>
          <p:nvPr/>
        </p:nvSpPr>
        <p:spPr>
          <a:xfrm>
            <a:off x="880386" y="2025650"/>
            <a:ext cx="2432050" cy="29026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모험 위치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391795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캐릭터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A</a:t>
            </a:r>
            <a:endParaRPr lang="en-US" altLang="ko-KR" sz="1350" dirty="0" smtClean="0">
              <a:ea typeface="KoPubWorld돋움체 Medium" panose="00000600000000000000" pitchFamily="2" charset="-127"/>
            </a:endParaRPr>
          </a:p>
        </p:txBody>
      </p:sp>
      <p:sp>
        <p:nvSpPr>
          <p:cNvPr id="10294" name="직사각형 10293">
            <a:extLst>
              <a:ext uri="{FF2B5EF4-FFF2-40B4-BE49-F238E27FC236}">
                <a16:creationId xmlns:a16="http://schemas.microsoft.com/office/drawing/2014/main" id="{39C36F0E-D350-4493-BF4C-5877E9DCD48B}"/>
              </a:ext>
            </a:extLst>
          </p:cNvPr>
          <p:cNvSpPr/>
          <p:nvPr/>
        </p:nvSpPr>
        <p:spPr>
          <a:xfrm>
            <a:off x="496328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캐릭터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B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600861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3915529" y="2025649"/>
            <a:ext cx="1765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출발 인원</a:t>
            </a:r>
            <a:endParaRPr lang="ko-KR" altLang="en-US" sz="135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0304" name="직사각형 10303">
            <a:extLst>
              <a:ext uri="{FF2B5EF4-FFF2-40B4-BE49-F238E27FC236}">
                <a16:creationId xmlns:a16="http://schemas.microsoft.com/office/drawing/2014/main" id="{D1E5F624-3727-BFE3-30E3-DCE69AEFDE32}"/>
              </a:ext>
            </a:extLst>
          </p:cNvPr>
          <p:cNvSpPr/>
          <p:nvPr/>
        </p:nvSpPr>
        <p:spPr>
          <a:xfrm>
            <a:off x="4963280" y="4384698"/>
            <a:ext cx="1921835" cy="57136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시작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52900" y="857250"/>
            <a:ext cx="1275680" cy="590288"/>
            <a:chOff x="252900" y="857250"/>
            <a:chExt cx="1275680" cy="59028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던전 입장</a:t>
              </a:r>
              <a:endPara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오른쪽 화살표 14"/>
          <p:cNvSpPr/>
          <p:nvPr/>
        </p:nvSpPr>
        <p:spPr>
          <a:xfrm rot="14149492">
            <a:off x="6590975" y="2985831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 1">
            <a:hlinkClick r:id="" action="ppaction://hlinkshowjump?jump=firstslide" highlightClick="1"/>
          </p:cNvPr>
          <p:cNvSpPr/>
          <p:nvPr/>
        </p:nvSpPr>
        <p:spPr>
          <a:xfrm>
            <a:off x="8540005" y="1086145"/>
            <a:ext cx="361393" cy="361393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5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57366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7250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00316758-B63A-8546-45D6-EEFD078DB07B}"/>
              </a:ext>
            </a:extLst>
          </p:cNvPr>
          <p:cNvSpPr/>
          <p:nvPr/>
        </p:nvSpPr>
        <p:spPr>
          <a:xfrm>
            <a:off x="2818883" y="5451463"/>
            <a:ext cx="3506234" cy="294475"/>
          </a:xfrm>
          <a:prstGeom prst="leftRightArrow">
            <a:avLst/>
          </a:prstGeom>
          <a:gradFill flip="none" rotWithShape="1">
            <a:gsLst>
              <a:gs pos="74000">
                <a:schemeClr val="accent1">
                  <a:lumMod val="5000"/>
                  <a:lumOff val="95000"/>
                  <a:alpha val="0"/>
                </a:schemeClr>
              </a:gs>
              <a:gs pos="9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보유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 </a:t>
            </a:r>
            <a:r>
              <a:rPr lang="ko-KR" altLang="en-US" sz="1350" dirty="0">
                <a:ea typeface="KoPubWorld돋움체 Medium" panose="00000600000000000000" pitchFamily="2" charset="-127"/>
              </a:rPr>
              <a:t>캐릭터 좌 우 스크롤 가능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404F59-1D4B-2FE1-BFEE-290152CBB38A}"/>
              </a:ext>
            </a:extLst>
          </p:cNvPr>
          <p:cNvGrpSpPr/>
          <p:nvPr/>
        </p:nvGrpSpPr>
        <p:grpSpPr>
          <a:xfrm>
            <a:off x="5130565" y="2082319"/>
            <a:ext cx="3719417" cy="3162872"/>
            <a:chOff x="1412675" y="1905122"/>
            <a:chExt cx="4959222" cy="4217163"/>
          </a:xfrm>
        </p:grpSpPr>
        <p:pic>
          <p:nvPicPr>
            <p:cNvPr id="11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1ACAA03-0873-0F81-1A46-7F079415F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47BB03C-62BC-2E32-2BD7-A364E5D7931C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BC29812-B1BF-EE28-D5C5-C3752328C701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AB2075-6195-25CA-19D0-5C32BB99DCE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26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0BC027B-69EB-8ECA-49B1-ECA830798A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C51712F-B21E-E6C5-25B8-E18D585A12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E54791E-EA15-1487-D9D1-D25CA7A814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621296-85E8-F818-215E-25BA345ABD58}"/>
                </a:ext>
              </a:extLst>
            </p:cNvPr>
            <p:cNvSpPr txBox="1"/>
            <p:nvPr/>
          </p:nvSpPr>
          <p:spPr>
            <a:xfrm>
              <a:off x="3127955" y="2734365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F0BCF2-783B-3233-57FC-E06AAA5469DB}"/>
                </a:ext>
              </a:extLst>
            </p:cNvPr>
            <p:cNvSpPr txBox="1"/>
            <p:nvPr/>
          </p:nvSpPr>
          <p:spPr>
            <a:xfrm>
              <a:off x="5386556" y="2502399"/>
              <a:ext cx="3659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281BA0-E72E-BD01-3666-2F38AF916D44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ADA99F-5C0D-16D7-7F6A-6C32DF5230AA}"/>
                </a:ext>
              </a:extLst>
            </p:cNvPr>
            <p:cNvSpPr txBox="1"/>
            <p:nvPr/>
          </p:nvSpPr>
          <p:spPr>
            <a:xfrm>
              <a:off x="3220139" y="3072927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B8CE1-0635-9559-0EA3-1FE877040EB8}"/>
                </a:ext>
              </a:extLst>
            </p:cNvPr>
            <p:cNvSpPr txBox="1"/>
            <p:nvPr/>
          </p:nvSpPr>
          <p:spPr>
            <a:xfrm>
              <a:off x="3227445" y="3395129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7ED805-95AA-9DF7-8FFF-96B10C83F695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5F567F3-F8CB-FC8F-94C1-3B688344D16A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0DE2D2-45C2-61DD-B3B2-BB251C908393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204059-20BC-BCBD-ED5F-BA88896B6E82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D2EF1EF-1E2C-D7CE-9A1B-1318F1E76203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5D2A8D-DE79-4902-091B-4951AB525CB3}"/>
                </a:ext>
              </a:extLst>
            </p:cNvPr>
            <p:cNvSpPr txBox="1"/>
            <p:nvPr/>
          </p:nvSpPr>
          <p:spPr>
            <a:xfrm>
              <a:off x="3567744" y="3877067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26AA1F9-1530-BDD5-43D1-85DDA8180CEC}"/>
              </a:ext>
            </a:extLst>
          </p:cNvPr>
          <p:cNvGrpSpPr/>
          <p:nvPr/>
        </p:nvGrpSpPr>
        <p:grpSpPr>
          <a:xfrm>
            <a:off x="3620716" y="2082319"/>
            <a:ext cx="3719417" cy="3162872"/>
            <a:chOff x="1412675" y="1905122"/>
            <a:chExt cx="4959222" cy="4217163"/>
          </a:xfrm>
        </p:grpSpPr>
        <p:pic>
          <p:nvPicPr>
            <p:cNvPr id="45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8B6951F0-6775-6E40-BBF2-44152B0C5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C9E5B3C-6336-865D-81CD-4B2345FD930F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A231691-F0A4-ED9E-B70B-21368F81CA67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8BD77D1-31E5-7961-88E2-721E54FBA6C7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A431DED4-3415-7B80-CC17-427365FBE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DB07A375-4051-8AF4-A690-A6FE3A764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14102BC-1635-0ACB-56E6-4182F493D7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F0D517-EA89-EAC6-88E7-98465AB2ABE1}"/>
                </a:ext>
              </a:extLst>
            </p:cNvPr>
            <p:cNvSpPr txBox="1"/>
            <p:nvPr/>
          </p:nvSpPr>
          <p:spPr>
            <a:xfrm>
              <a:off x="3127955" y="2734365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50E59B-B461-2B6D-A09D-1D20DBEEB8D6}"/>
                </a:ext>
              </a:extLst>
            </p:cNvPr>
            <p:cNvSpPr txBox="1"/>
            <p:nvPr/>
          </p:nvSpPr>
          <p:spPr>
            <a:xfrm>
              <a:off x="5386556" y="2502399"/>
              <a:ext cx="3659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22F0216-3C9B-3BBA-C483-A7C30DCED96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94CDAB-6432-9CF2-3E16-CF4F4C1E35FF}"/>
                </a:ext>
              </a:extLst>
            </p:cNvPr>
            <p:cNvSpPr txBox="1"/>
            <p:nvPr/>
          </p:nvSpPr>
          <p:spPr>
            <a:xfrm>
              <a:off x="3220139" y="3072927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152B90-A5F1-F5DD-6A02-244CEA14D1E2}"/>
                </a:ext>
              </a:extLst>
            </p:cNvPr>
            <p:cNvSpPr txBox="1"/>
            <p:nvPr/>
          </p:nvSpPr>
          <p:spPr>
            <a:xfrm>
              <a:off x="3227445" y="3395129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3BC3A41-478F-75E5-50AD-D0F524E87F3B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5AC6FD-7CC7-E90E-1D0B-2B76A3AD6A92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86C107-3615-2F5C-C02D-62A042987D0E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C59BC79-5276-53A9-EDED-279214FE8B2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F3F4FB7-3C4E-AB89-2F22-13E4FD363606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FECD7B8-CEB8-C8EC-06FC-69E4B91442D8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40" name="TextBox 10239">
              <a:extLst>
                <a:ext uri="{FF2B5EF4-FFF2-40B4-BE49-F238E27FC236}">
                  <a16:creationId xmlns:a16="http://schemas.microsoft.com/office/drawing/2014/main" id="{8E99B962-4D6A-7BC9-38C3-ED4B8322F937}"/>
                </a:ext>
              </a:extLst>
            </p:cNvPr>
            <p:cNvSpPr txBox="1"/>
            <p:nvPr/>
          </p:nvSpPr>
          <p:spPr>
            <a:xfrm>
              <a:off x="3567744" y="3877067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</p:grpSp>
      <p:grpSp>
        <p:nvGrpSpPr>
          <p:cNvPr id="10265" name="그룹 10264">
            <a:extLst>
              <a:ext uri="{FF2B5EF4-FFF2-40B4-BE49-F238E27FC236}">
                <a16:creationId xmlns:a16="http://schemas.microsoft.com/office/drawing/2014/main" id="{17182E8C-403A-EB79-B4A8-5437EC1F67F8}"/>
              </a:ext>
            </a:extLst>
          </p:cNvPr>
          <p:cNvGrpSpPr/>
          <p:nvPr/>
        </p:nvGrpSpPr>
        <p:grpSpPr>
          <a:xfrm>
            <a:off x="615214" y="2082319"/>
            <a:ext cx="3719417" cy="3162872"/>
            <a:chOff x="1412675" y="1905122"/>
            <a:chExt cx="4959222" cy="4217163"/>
          </a:xfrm>
        </p:grpSpPr>
        <p:pic>
          <p:nvPicPr>
            <p:cNvPr id="10266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E52BB371-27CB-914F-B08E-8173678D0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7" name="직사각형 10266">
              <a:extLst>
                <a:ext uri="{FF2B5EF4-FFF2-40B4-BE49-F238E27FC236}">
                  <a16:creationId xmlns:a16="http://schemas.microsoft.com/office/drawing/2014/main" id="{DA4DB547-2EC7-F753-082B-FC8EB22AB822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68" name="직사각형 10267">
              <a:extLst>
                <a:ext uri="{FF2B5EF4-FFF2-40B4-BE49-F238E27FC236}">
                  <a16:creationId xmlns:a16="http://schemas.microsoft.com/office/drawing/2014/main" id="{88B625CA-9BBD-5492-8339-22EE67B9F424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69" name="직사각형 10268">
              <a:extLst>
                <a:ext uri="{FF2B5EF4-FFF2-40B4-BE49-F238E27FC236}">
                  <a16:creationId xmlns:a16="http://schemas.microsoft.com/office/drawing/2014/main" id="{DDF39156-0004-BF6A-9877-D84275501D16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0270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89BB11D-BD06-566B-6422-216C6B697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1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2187F7A-3D7C-AE54-E286-759139503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2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45B9203-F1A1-1834-D8D1-2A5232BDF0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3" name="TextBox 10272">
              <a:extLst>
                <a:ext uri="{FF2B5EF4-FFF2-40B4-BE49-F238E27FC236}">
                  <a16:creationId xmlns:a16="http://schemas.microsoft.com/office/drawing/2014/main" id="{B326EBFA-A212-2F36-6ABE-54032DAE2223}"/>
                </a:ext>
              </a:extLst>
            </p:cNvPr>
            <p:cNvSpPr txBox="1"/>
            <p:nvPr/>
          </p:nvSpPr>
          <p:spPr>
            <a:xfrm>
              <a:off x="3127955" y="2734365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10274" name="TextBox 10273">
              <a:extLst>
                <a:ext uri="{FF2B5EF4-FFF2-40B4-BE49-F238E27FC236}">
                  <a16:creationId xmlns:a16="http://schemas.microsoft.com/office/drawing/2014/main" id="{E4A7BD9E-6D93-8BB0-74B4-D2CD16473D13}"/>
                </a:ext>
              </a:extLst>
            </p:cNvPr>
            <p:cNvSpPr txBox="1"/>
            <p:nvPr/>
          </p:nvSpPr>
          <p:spPr>
            <a:xfrm>
              <a:off x="5386556" y="2502399"/>
              <a:ext cx="3659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75" name="직사각형 10274">
              <a:extLst>
                <a:ext uri="{FF2B5EF4-FFF2-40B4-BE49-F238E27FC236}">
                  <a16:creationId xmlns:a16="http://schemas.microsoft.com/office/drawing/2014/main" id="{D89C17EA-3B21-12DD-4B1C-81076EDA8B55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10276" name="TextBox 10275">
              <a:extLst>
                <a:ext uri="{FF2B5EF4-FFF2-40B4-BE49-F238E27FC236}">
                  <a16:creationId xmlns:a16="http://schemas.microsoft.com/office/drawing/2014/main" id="{C5FAA501-A610-C9A3-607B-79C216F67C8F}"/>
                </a:ext>
              </a:extLst>
            </p:cNvPr>
            <p:cNvSpPr txBox="1"/>
            <p:nvPr/>
          </p:nvSpPr>
          <p:spPr>
            <a:xfrm>
              <a:off x="3220139" y="3072927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10277" name="TextBox 10276">
              <a:extLst>
                <a:ext uri="{FF2B5EF4-FFF2-40B4-BE49-F238E27FC236}">
                  <a16:creationId xmlns:a16="http://schemas.microsoft.com/office/drawing/2014/main" id="{9CB9ACE6-4487-1EB8-5C3E-56C48F9B3F71}"/>
                </a:ext>
              </a:extLst>
            </p:cNvPr>
            <p:cNvSpPr txBox="1"/>
            <p:nvPr/>
          </p:nvSpPr>
          <p:spPr>
            <a:xfrm>
              <a:off x="3227445" y="3395129"/>
              <a:ext cx="684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10278" name="TextBox 10277">
              <a:extLst>
                <a:ext uri="{FF2B5EF4-FFF2-40B4-BE49-F238E27FC236}">
                  <a16:creationId xmlns:a16="http://schemas.microsoft.com/office/drawing/2014/main" id="{C7CD171A-92C5-8FAE-053D-1392589FE3EA}"/>
                </a:ext>
              </a:extLst>
            </p:cNvPr>
            <p:cNvSpPr txBox="1"/>
            <p:nvPr/>
          </p:nvSpPr>
          <p:spPr>
            <a:xfrm>
              <a:off x="4390480" y="2979834"/>
              <a:ext cx="72498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AP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79" name="직사각형 10278">
              <a:extLst>
                <a:ext uri="{FF2B5EF4-FFF2-40B4-BE49-F238E27FC236}">
                  <a16:creationId xmlns:a16="http://schemas.microsoft.com/office/drawing/2014/main" id="{6A4E74BC-787E-4120-C4E2-BE35524CA120}"/>
                </a:ext>
              </a:extLst>
            </p:cNvPr>
            <p:cNvSpPr/>
            <p:nvPr/>
          </p:nvSpPr>
          <p:spPr>
            <a:xfrm>
              <a:off x="4100574" y="4189272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0" name="직사각형 10279">
              <a:extLst>
                <a:ext uri="{FF2B5EF4-FFF2-40B4-BE49-F238E27FC236}">
                  <a16:creationId xmlns:a16="http://schemas.microsoft.com/office/drawing/2014/main" id="{56EDA201-A526-894A-FF51-49676B248E2D}"/>
                </a:ext>
              </a:extLst>
            </p:cNvPr>
            <p:cNvSpPr/>
            <p:nvPr/>
          </p:nvSpPr>
          <p:spPr>
            <a:xfrm>
              <a:off x="3814245" y="4182714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1" name="직사각형 10280">
              <a:extLst>
                <a:ext uri="{FF2B5EF4-FFF2-40B4-BE49-F238E27FC236}">
                  <a16:creationId xmlns:a16="http://schemas.microsoft.com/office/drawing/2014/main" id="{6160A4B7-F8F0-7E17-568A-DAF4580FE134}"/>
                </a:ext>
              </a:extLst>
            </p:cNvPr>
            <p:cNvSpPr/>
            <p:nvPr/>
          </p:nvSpPr>
          <p:spPr>
            <a:xfrm>
              <a:off x="3527916" y="4176156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2" name="직사각형 10281">
              <a:extLst>
                <a:ext uri="{FF2B5EF4-FFF2-40B4-BE49-F238E27FC236}">
                  <a16:creationId xmlns:a16="http://schemas.microsoft.com/office/drawing/2014/main" id="{D5D6E28B-4531-8E8F-8547-5C1995A31560}"/>
                </a:ext>
              </a:extLst>
            </p:cNvPr>
            <p:cNvSpPr/>
            <p:nvPr/>
          </p:nvSpPr>
          <p:spPr>
            <a:xfrm>
              <a:off x="3241587" y="4169598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3" name="직사각형 10282">
              <a:extLst>
                <a:ext uri="{FF2B5EF4-FFF2-40B4-BE49-F238E27FC236}">
                  <a16:creationId xmlns:a16="http://schemas.microsoft.com/office/drawing/2014/main" id="{36FD7F6F-EF1E-F0E1-10E3-AB5FE3E5D853}"/>
                </a:ext>
              </a:extLst>
            </p:cNvPr>
            <p:cNvSpPr/>
            <p:nvPr/>
          </p:nvSpPr>
          <p:spPr>
            <a:xfrm>
              <a:off x="2955258" y="4163040"/>
              <a:ext cx="974869" cy="13243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scene3d>
              <a:camera prst="perspectiveRelaxed" fov="4500000">
                <a:rot lat="19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스킬명</a:t>
              </a:r>
              <a:endParaRPr lang="en-US" altLang="ko-KR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350" dirty="0">
                  <a:solidFill>
                    <a:schemeClr val="tx1"/>
                  </a:solidFill>
                  <a:ea typeface="KoPubWorld돋움체 Medium" panose="00000600000000000000" pitchFamily="2" charset="-127"/>
                </a:rPr>
                <a:t>X 2</a:t>
              </a:r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4" name="직사각형 10283">
              <a:extLst>
                <a:ext uri="{FF2B5EF4-FFF2-40B4-BE49-F238E27FC236}">
                  <a16:creationId xmlns:a16="http://schemas.microsoft.com/office/drawing/2014/main" id="{21981ED4-97D0-5786-6318-91734418D7BC}"/>
                </a:ext>
              </a:extLst>
            </p:cNvPr>
            <p:cNvSpPr/>
            <p:nvPr/>
          </p:nvSpPr>
          <p:spPr>
            <a:xfrm>
              <a:off x="2668929" y="4156482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85" name="TextBox 10284">
              <a:extLst>
                <a:ext uri="{FF2B5EF4-FFF2-40B4-BE49-F238E27FC236}">
                  <a16:creationId xmlns:a16="http://schemas.microsoft.com/office/drawing/2014/main" id="{E0812D27-765A-6C21-CF22-1C5785245EAE}"/>
                </a:ext>
              </a:extLst>
            </p:cNvPr>
            <p:cNvSpPr txBox="1"/>
            <p:nvPr/>
          </p:nvSpPr>
          <p:spPr>
            <a:xfrm>
              <a:off x="3567744" y="3877067"/>
              <a:ext cx="81902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  <p:sp>
          <p:nvSpPr>
            <p:cNvPr id="10286" name="TextBox 10285">
              <a:extLst>
                <a:ext uri="{FF2B5EF4-FFF2-40B4-BE49-F238E27FC236}">
                  <a16:creationId xmlns:a16="http://schemas.microsoft.com/office/drawing/2014/main" id="{1220243F-C3DA-9E7B-F916-752A2C1E4615}"/>
                </a:ext>
              </a:extLst>
            </p:cNvPr>
            <p:cNvSpPr txBox="1"/>
            <p:nvPr/>
          </p:nvSpPr>
          <p:spPr>
            <a:xfrm>
              <a:off x="4492815" y="3198998"/>
              <a:ext cx="48560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ea typeface="KoPubWorld돋움체 Medium" panose="00000600000000000000" pitchFamily="2" charset="-127"/>
                </a:rPr>
                <a:t>- 2 -</a:t>
              </a:r>
              <a:endParaRPr lang="ko-KR" altLang="en-US" sz="900" b="1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82FF88A4-A94E-0D45-F287-0AAACC7EB16E}"/>
              </a:ext>
            </a:extLst>
          </p:cNvPr>
          <p:cNvGrpSpPr/>
          <p:nvPr/>
        </p:nvGrpSpPr>
        <p:grpSpPr>
          <a:xfrm>
            <a:off x="1873918" y="1790700"/>
            <a:ext cx="4328360" cy="3659156"/>
            <a:chOff x="1412675" y="1905122"/>
            <a:chExt cx="4959222" cy="4217163"/>
          </a:xfrm>
        </p:grpSpPr>
        <p:pic>
          <p:nvPicPr>
            <p:cNvPr id="10243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D35F47E5-180A-DFF5-9973-D453814F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63" y="3468937"/>
              <a:ext cx="773763" cy="773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4" name="직사각형 10243">
              <a:extLst>
                <a:ext uri="{FF2B5EF4-FFF2-40B4-BE49-F238E27FC236}">
                  <a16:creationId xmlns:a16="http://schemas.microsoft.com/office/drawing/2014/main" id="{D7908059-8A9C-7981-294E-01769D2FB498}"/>
                </a:ext>
              </a:extLst>
            </p:cNvPr>
            <p:cNvSpPr/>
            <p:nvPr/>
          </p:nvSpPr>
          <p:spPr>
            <a:xfrm>
              <a:off x="3604913" y="3217766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45" name="직사각형 10244">
              <a:extLst>
                <a:ext uri="{FF2B5EF4-FFF2-40B4-BE49-F238E27FC236}">
                  <a16:creationId xmlns:a16="http://schemas.microsoft.com/office/drawing/2014/main" id="{87FD92C9-503C-798B-69D7-C97B4607FA2D}"/>
                </a:ext>
              </a:extLst>
            </p:cNvPr>
            <p:cNvSpPr/>
            <p:nvPr/>
          </p:nvSpPr>
          <p:spPr>
            <a:xfrm>
              <a:off x="2106313" y="3206283"/>
              <a:ext cx="1371600" cy="2030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46" name="직사각형 10245">
              <a:extLst>
                <a:ext uri="{FF2B5EF4-FFF2-40B4-BE49-F238E27FC236}">
                  <a16:creationId xmlns:a16="http://schemas.microsoft.com/office/drawing/2014/main" id="{05A30659-812F-BBCD-9BA5-BE6F31252BC4}"/>
                </a:ext>
              </a:extLst>
            </p:cNvPr>
            <p:cNvSpPr/>
            <p:nvPr/>
          </p:nvSpPr>
          <p:spPr>
            <a:xfrm>
              <a:off x="4458824" y="3677910"/>
              <a:ext cx="677334" cy="296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102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CCF27F24-AD72-A6A0-DBD8-1BE91A931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5223851" y="1905122"/>
              <a:ext cx="1148046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1528CAA3-D0B1-9F67-5459-1CA79FE1B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1412675" y="1912235"/>
              <a:ext cx="1364998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3996F1C1-E7E4-0EB4-77DA-16114E7DD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2749408" y="1912235"/>
              <a:ext cx="2475620" cy="421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0" name="TextBox 10249">
              <a:extLst>
                <a:ext uri="{FF2B5EF4-FFF2-40B4-BE49-F238E27FC236}">
                  <a16:creationId xmlns:a16="http://schemas.microsoft.com/office/drawing/2014/main" id="{C656317F-5A28-B26B-0F39-FB403371D7FA}"/>
                </a:ext>
              </a:extLst>
            </p:cNvPr>
            <p:cNvSpPr txBox="1"/>
            <p:nvPr/>
          </p:nvSpPr>
          <p:spPr>
            <a:xfrm>
              <a:off x="3127954" y="2734365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10251" name="TextBox 10250">
              <a:extLst>
                <a:ext uri="{FF2B5EF4-FFF2-40B4-BE49-F238E27FC236}">
                  <a16:creationId xmlns:a16="http://schemas.microsoft.com/office/drawing/2014/main" id="{F8B42A6E-806D-B8C4-0218-97B454E96A42}"/>
                </a:ext>
              </a:extLst>
            </p:cNvPr>
            <p:cNvSpPr txBox="1"/>
            <p:nvPr/>
          </p:nvSpPr>
          <p:spPr>
            <a:xfrm>
              <a:off x="5386556" y="2502400"/>
              <a:ext cx="314433" cy="34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10253" name="직사각형 10252">
              <a:extLst>
                <a:ext uri="{FF2B5EF4-FFF2-40B4-BE49-F238E27FC236}">
                  <a16:creationId xmlns:a16="http://schemas.microsoft.com/office/drawing/2014/main" id="{96550FCF-5E33-418B-B1BF-A6510B36D916}"/>
                </a:ext>
              </a:extLst>
            </p:cNvPr>
            <p:cNvSpPr/>
            <p:nvPr/>
          </p:nvSpPr>
          <p:spPr>
            <a:xfrm>
              <a:off x="2205558" y="2649917"/>
              <a:ext cx="798019" cy="10562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10254" name="TextBox 10253">
              <a:extLst>
                <a:ext uri="{FF2B5EF4-FFF2-40B4-BE49-F238E27FC236}">
                  <a16:creationId xmlns:a16="http://schemas.microsoft.com/office/drawing/2014/main" id="{7135F2B9-DFAF-A27F-0A52-B909DF8B114D}"/>
                </a:ext>
              </a:extLst>
            </p:cNvPr>
            <p:cNvSpPr txBox="1"/>
            <p:nvPr/>
          </p:nvSpPr>
          <p:spPr>
            <a:xfrm>
              <a:off x="3220139" y="3072927"/>
              <a:ext cx="58809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10255" name="TextBox 10254">
              <a:extLst>
                <a:ext uri="{FF2B5EF4-FFF2-40B4-BE49-F238E27FC236}">
                  <a16:creationId xmlns:a16="http://schemas.microsoft.com/office/drawing/2014/main" id="{3AAA07F4-C5C1-7C5F-D5AB-9ED0BDE3668B}"/>
                </a:ext>
              </a:extLst>
            </p:cNvPr>
            <p:cNvSpPr txBox="1"/>
            <p:nvPr/>
          </p:nvSpPr>
          <p:spPr>
            <a:xfrm>
              <a:off x="3227445" y="3395129"/>
              <a:ext cx="588093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10260" name="직사각형 10259">
              <a:extLst>
                <a:ext uri="{FF2B5EF4-FFF2-40B4-BE49-F238E27FC236}">
                  <a16:creationId xmlns:a16="http://schemas.microsoft.com/office/drawing/2014/main" id="{8809515A-AF5A-66DB-07D2-6D21222AD752}"/>
                </a:ext>
              </a:extLst>
            </p:cNvPr>
            <p:cNvSpPr/>
            <p:nvPr/>
          </p:nvSpPr>
          <p:spPr>
            <a:xfrm>
              <a:off x="4517981" y="4169598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61" name="직사각형 10260">
              <a:extLst>
                <a:ext uri="{FF2B5EF4-FFF2-40B4-BE49-F238E27FC236}">
                  <a16:creationId xmlns:a16="http://schemas.microsoft.com/office/drawing/2014/main" id="{6C35C495-9297-03B1-4933-5BE0BA33AA6D}"/>
                </a:ext>
              </a:extLst>
            </p:cNvPr>
            <p:cNvSpPr/>
            <p:nvPr/>
          </p:nvSpPr>
          <p:spPr>
            <a:xfrm>
              <a:off x="3483294" y="4163040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62" name="직사각형 10261">
              <a:extLst>
                <a:ext uri="{FF2B5EF4-FFF2-40B4-BE49-F238E27FC236}">
                  <a16:creationId xmlns:a16="http://schemas.microsoft.com/office/drawing/2014/main" id="{7EB480E1-31ED-3731-4BCF-BECE9F4097A2}"/>
                </a:ext>
              </a:extLst>
            </p:cNvPr>
            <p:cNvSpPr/>
            <p:nvPr/>
          </p:nvSpPr>
          <p:spPr>
            <a:xfrm>
              <a:off x="2454287" y="4156482"/>
              <a:ext cx="974869" cy="132432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tx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0263" name="TextBox 10262">
              <a:extLst>
                <a:ext uri="{FF2B5EF4-FFF2-40B4-BE49-F238E27FC236}">
                  <a16:creationId xmlns:a16="http://schemas.microsoft.com/office/drawing/2014/main" id="{6139A279-F3F2-8D01-C971-CF357EC1CA5B}"/>
                </a:ext>
              </a:extLst>
            </p:cNvPr>
            <p:cNvSpPr txBox="1"/>
            <p:nvPr/>
          </p:nvSpPr>
          <p:spPr>
            <a:xfrm>
              <a:off x="3567744" y="3877068"/>
              <a:ext cx="703801" cy="26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보유</a:t>
              </a:r>
              <a:r>
                <a:rPr lang="en-US" altLang="ko-KR" sz="900" b="1" dirty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</p:grpSp>
      <p:sp>
        <p:nvSpPr>
          <p:cNvPr id="10287" name="직사각형 10286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921062" y="3456187"/>
            <a:ext cx="2309429" cy="493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스크롤 시 앞으로 강조</a:t>
            </a:r>
            <a:endParaRPr lang="en-US" altLang="ko-KR" sz="1350" dirty="0"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클릭 시 </a:t>
            </a:r>
            <a:r>
              <a:rPr lang="ko-KR" altLang="en-US" sz="1350" dirty="0">
                <a:solidFill>
                  <a:srgbClr val="92D050"/>
                </a:solidFill>
                <a:ea typeface="KoPubWorld돋움체 Medium" panose="00000600000000000000" pitchFamily="2" charset="-127"/>
              </a:rPr>
              <a:t>선택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/</a:t>
            </a:r>
            <a:r>
              <a:rPr lang="ko-KR" altLang="en-US" sz="1350" dirty="0">
                <a:solidFill>
                  <a:schemeClr val="accent4"/>
                </a:solidFill>
                <a:ea typeface="KoPubWorld돋움체 Medium" panose="00000600000000000000" pitchFamily="2" charset="-127"/>
              </a:rPr>
              <a:t>해제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252900" y="857250"/>
            <a:ext cx="1275680" cy="590288"/>
            <a:chOff x="252900" y="857250"/>
            <a:chExt cx="1275680" cy="590288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출발 인원</a:t>
              </a:r>
              <a:endPara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왼쪽으로 구부러진 화살표 93"/>
          <p:cNvSpPr/>
          <p:nvPr/>
        </p:nvSpPr>
        <p:spPr>
          <a:xfrm>
            <a:off x="8540005" y="1169952"/>
            <a:ext cx="254803" cy="277586"/>
          </a:xfrm>
          <a:prstGeom prst="curved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L 도형 94"/>
          <p:cNvSpPr/>
          <p:nvPr/>
        </p:nvSpPr>
        <p:spPr>
          <a:xfrm rot="2491727" flipH="1">
            <a:off x="5498956" y="2283182"/>
            <a:ext cx="222344" cy="413068"/>
          </a:xfrm>
          <a:prstGeom prst="corner">
            <a:avLst>
              <a:gd name="adj1" fmla="val 38331"/>
              <a:gd name="adj2" fmla="val 34874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오른쪽 화살표 95"/>
          <p:cNvSpPr/>
          <p:nvPr/>
        </p:nvSpPr>
        <p:spPr>
          <a:xfrm rot="14149492">
            <a:off x="4068252" y="4377872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BF45C9-D9F6-0FCF-AFD3-DFDAA46EB0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0A0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10252" name="Picture 12" descr="Adventure Inn, Final Fantasy Tactics Inspired Pixel Art - Album on Imgur">
            <a:extLst>
              <a:ext uri="{FF2B5EF4-FFF2-40B4-BE49-F238E27FC236}">
                <a16:creationId xmlns:a16="http://schemas.microsoft.com/office/drawing/2014/main" id="{653FE3AA-7A6E-2C8B-791C-B710515E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57366"/>
            <a:ext cx="80371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ADB51D-1409-65BA-D7E2-85BA33FC9E0D}"/>
              </a:ext>
            </a:extLst>
          </p:cNvPr>
          <p:cNvSpPr/>
          <p:nvPr/>
        </p:nvSpPr>
        <p:spPr>
          <a:xfrm>
            <a:off x="959" y="857161"/>
            <a:ext cx="9142083" cy="51435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88" name="직사각형 10287">
            <a:extLst>
              <a:ext uri="{FF2B5EF4-FFF2-40B4-BE49-F238E27FC236}">
                <a16:creationId xmlns:a16="http://schemas.microsoft.com/office/drawing/2014/main" id="{8CA8EB28-3638-4559-F562-1A95B74D0017}"/>
              </a:ext>
            </a:extLst>
          </p:cNvPr>
          <p:cNvSpPr/>
          <p:nvPr/>
        </p:nvSpPr>
        <p:spPr>
          <a:xfrm>
            <a:off x="880386" y="2025650"/>
            <a:ext cx="2432050" cy="29026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모험 위치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0" name="직사각형 10289">
            <a:extLst>
              <a:ext uri="{FF2B5EF4-FFF2-40B4-BE49-F238E27FC236}">
                <a16:creationId xmlns:a16="http://schemas.microsoft.com/office/drawing/2014/main" id="{429FD275-A4FB-633A-0C7F-9381700E650E}"/>
              </a:ext>
            </a:extLst>
          </p:cNvPr>
          <p:cNvSpPr/>
          <p:nvPr/>
        </p:nvSpPr>
        <p:spPr>
          <a:xfrm>
            <a:off x="391795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캐릭터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A</a:t>
            </a:r>
            <a:endParaRPr lang="en-US" altLang="ko-KR" sz="1350" dirty="0" smtClean="0">
              <a:ea typeface="KoPubWorld돋움체 Medium" panose="00000600000000000000" pitchFamily="2" charset="-127"/>
            </a:endParaRPr>
          </a:p>
        </p:txBody>
      </p:sp>
      <p:sp>
        <p:nvSpPr>
          <p:cNvPr id="10294" name="직사각형 10293">
            <a:extLst>
              <a:ext uri="{FF2B5EF4-FFF2-40B4-BE49-F238E27FC236}">
                <a16:creationId xmlns:a16="http://schemas.microsoft.com/office/drawing/2014/main" id="{39C36F0E-D350-4493-BF4C-5877E9DCD48B}"/>
              </a:ext>
            </a:extLst>
          </p:cNvPr>
          <p:cNvSpPr/>
          <p:nvPr/>
        </p:nvSpPr>
        <p:spPr>
          <a:xfrm>
            <a:off x="496328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ea typeface="KoPubWorld돋움체 Medium" panose="00000600000000000000" pitchFamily="2" charset="-127"/>
              </a:rPr>
              <a:t>캐릭터</a:t>
            </a:r>
            <a:r>
              <a:rPr lang="en-US" altLang="ko-KR" sz="1350" dirty="0">
                <a:ea typeface="KoPubWorld돋움체 Medium" panose="00000600000000000000" pitchFamily="2" charset="-127"/>
              </a:rPr>
              <a:t>B</a:t>
            </a:r>
            <a:endParaRPr lang="en-US" altLang="ko-KR" sz="1350" dirty="0">
              <a:ea typeface="KoPubWorld돋움체 Medium" panose="00000600000000000000" pitchFamily="2" charset="-127"/>
            </a:endParaRPr>
          </a:p>
        </p:txBody>
      </p:sp>
      <p:sp>
        <p:nvSpPr>
          <p:cNvPr id="10295" name="직사각형 10294">
            <a:extLst>
              <a:ext uri="{FF2B5EF4-FFF2-40B4-BE49-F238E27FC236}">
                <a16:creationId xmlns:a16="http://schemas.microsoft.com/office/drawing/2014/main" id="{E11BD86F-4A34-58B4-B849-6579C99F2664}"/>
              </a:ext>
            </a:extLst>
          </p:cNvPr>
          <p:cNvSpPr/>
          <p:nvPr/>
        </p:nvSpPr>
        <p:spPr>
          <a:xfrm>
            <a:off x="6008610" y="2425612"/>
            <a:ext cx="923752" cy="91448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750" dirty="0">
                <a:ea typeface="KoPubWorld돋움체 Medium" panose="00000600000000000000" pitchFamily="2" charset="-127"/>
              </a:rPr>
              <a:t>+</a:t>
            </a:r>
          </a:p>
        </p:txBody>
      </p:sp>
      <p:sp>
        <p:nvSpPr>
          <p:cNvPr id="10297" name="TextBox 10296">
            <a:extLst>
              <a:ext uri="{FF2B5EF4-FFF2-40B4-BE49-F238E27FC236}">
                <a16:creationId xmlns:a16="http://schemas.microsoft.com/office/drawing/2014/main" id="{06A04294-D006-0080-4D6C-E1A9ABC12798}"/>
              </a:ext>
            </a:extLst>
          </p:cNvPr>
          <p:cNvSpPr txBox="1"/>
          <p:nvPr/>
        </p:nvSpPr>
        <p:spPr>
          <a:xfrm>
            <a:off x="3915529" y="2025649"/>
            <a:ext cx="1765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출발 인원</a:t>
            </a:r>
            <a:endParaRPr lang="ko-KR" altLang="en-US" sz="135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0304" name="직사각형 10303">
            <a:extLst>
              <a:ext uri="{FF2B5EF4-FFF2-40B4-BE49-F238E27FC236}">
                <a16:creationId xmlns:a16="http://schemas.microsoft.com/office/drawing/2014/main" id="{D1E5F624-3727-BFE3-30E3-DCE69AEFDE32}"/>
              </a:ext>
            </a:extLst>
          </p:cNvPr>
          <p:cNvSpPr/>
          <p:nvPr/>
        </p:nvSpPr>
        <p:spPr>
          <a:xfrm>
            <a:off x="4963280" y="4384698"/>
            <a:ext cx="1921835" cy="571365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4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ea typeface="KoPubWorld돋움체 Medium" panose="00000600000000000000" pitchFamily="2" charset="-127"/>
              </a:rPr>
              <a:t>모험 </a:t>
            </a:r>
            <a:r>
              <a:rPr lang="ko-KR" altLang="en-US" sz="1350" dirty="0" smtClean="0">
                <a:ea typeface="KoPubWorld돋움체 Medium" panose="00000600000000000000" pitchFamily="2" charset="-127"/>
              </a:rPr>
              <a:t>시작</a:t>
            </a:r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52900" y="857250"/>
            <a:ext cx="1275680" cy="590288"/>
            <a:chOff x="252900" y="857250"/>
            <a:chExt cx="1275680" cy="59028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FC29F61-FD0A-FD96-A57C-71FE922C072A}"/>
                </a:ext>
              </a:extLst>
            </p:cNvPr>
            <p:cNvSpPr/>
            <p:nvPr/>
          </p:nvSpPr>
          <p:spPr>
            <a:xfrm>
              <a:off x="309977" y="1047428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던전 입장</a:t>
              </a:r>
              <a:endParaRPr lang="ko-KR" altLang="en-US" sz="2000" dirty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2900" y="857250"/>
              <a:ext cx="45719" cy="560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오른쪽 화살표 14"/>
          <p:cNvSpPr/>
          <p:nvPr/>
        </p:nvSpPr>
        <p:spPr>
          <a:xfrm rot="14149492">
            <a:off x="6435852" y="4648449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 1">
            <a:hlinkClick r:id="" action="ppaction://hlinkshowjump?jump=firstslide" highlightClick="1"/>
          </p:cNvPr>
          <p:cNvSpPr/>
          <p:nvPr/>
        </p:nvSpPr>
        <p:spPr>
          <a:xfrm>
            <a:off x="8540005" y="1086145"/>
            <a:ext cx="361393" cy="361393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7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/>
        </p:nvSpPr>
        <p:spPr>
          <a:xfrm>
            <a:off x="945404" y="4157475"/>
            <a:ext cx="510909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던전은 층 단위로 존재한다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층은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전투와 이벤트로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구성되어 있다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60%,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40%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선택되며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 시 다음 층으로 이동하며 이를 무한히 반복한다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119732" y="1671509"/>
            <a:ext cx="6904537" cy="2102561"/>
            <a:chOff x="176601" y="1693272"/>
            <a:chExt cx="8634297" cy="2629305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68EB393C-D43E-6794-8029-7740669A4D11}"/>
                </a:ext>
              </a:extLst>
            </p:cNvPr>
            <p:cNvSpPr/>
            <p:nvPr/>
          </p:nvSpPr>
          <p:spPr>
            <a:xfrm>
              <a:off x="2592977" y="3754342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5935EB94-82F0-F866-32DC-885414BEB9FF}"/>
                </a:ext>
              </a:extLst>
            </p:cNvPr>
            <p:cNvSpPr/>
            <p:nvPr/>
          </p:nvSpPr>
          <p:spPr>
            <a:xfrm>
              <a:off x="2592976" y="3574728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21C25F97-7B9A-D6F0-EA58-95312F8B10CD}"/>
                </a:ext>
              </a:extLst>
            </p:cNvPr>
            <p:cNvSpPr/>
            <p:nvPr/>
          </p:nvSpPr>
          <p:spPr>
            <a:xfrm>
              <a:off x="2592976" y="3395113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6C59DB2F-08FB-6F1C-1BE7-FCBED8488F71}"/>
                </a:ext>
              </a:extLst>
            </p:cNvPr>
            <p:cNvSpPr/>
            <p:nvPr/>
          </p:nvSpPr>
          <p:spPr>
            <a:xfrm>
              <a:off x="2592975" y="3215499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6CAFDCFC-494A-FF2F-BBED-5E40AF241078}"/>
                </a:ext>
              </a:extLst>
            </p:cNvPr>
            <p:cNvSpPr/>
            <p:nvPr/>
          </p:nvSpPr>
          <p:spPr>
            <a:xfrm>
              <a:off x="2592974" y="3035884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9049041B-D4E8-CD55-8007-FB7E04ABB503}"/>
                </a:ext>
              </a:extLst>
            </p:cNvPr>
            <p:cNvSpPr/>
            <p:nvPr/>
          </p:nvSpPr>
          <p:spPr>
            <a:xfrm>
              <a:off x="2592973" y="2856270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0DBF1897-62AA-8777-0C5E-120593F4E8DD}"/>
                </a:ext>
              </a:extLst>
            </p:cNvPr>
            <p:cNvSpPr/>
            <p:nvPr/>
          </p:nvSpPr>
          <p:spPr>
            <a:xfrm>
              <a:off x="2592973" y="2676655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DCD154DB-CC88-2765-E0D5-7E601B70E57F}"/>
                </a:ext>
              </a:extLst>
            </p:cNvPr>
            <p:cNvSpPr/>
            <p:nvPr/>
          </p:nvSpPr>
          <p:spPr>
            <a:xfrm>
              <a:off x="2592972" y="2497041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D551904B-8279-C471-2A42-3EFE0613ADC0}"/>
                </a:ext>
              </a:extLst>
            </p:cNvPr>
            <p:cNvSpPr/>
            <p:nvPr/>
          </p:nvSpPr>
          <p:spPr>
            <a:xfrm>
              <a:off x="2592971" y="2317426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EDC69C00-EDD5-B82B-2CCE-DE74527EDC3C}"/>
                </a:ext>
              </a:extLst>
            </p:cNvPr>
            <p:cNvSpPr/>
            <p:nvPr/>
          </p:nvSpPr>
          <p:spPr>
            <a:xfrm>
              <a:off x="6407332" y="3574728"/>
              <a:ext cx="2403566" cy="568235"/>
            </a:xfrm>
            <a:prstGeom prst="parallelogram">
              <a:avLst>
                <a:gd name="adj" fmla="val 13542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ysClr val="windowText" lastClr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전투</a:t>
              </a:r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E2922964-E27A-35A7-8FE9-689D294810F8}"/>
                </a:ext>
              </a:extLst>
            </p:cNvPr>
            <p:cNvSpPr/>
            <p:nvPr/>
          </p:nvSpPr>
          <p:spPr>
            <a:xfrm>
              <a:off x="176601" y="3656900"/>
              <a:ext cx="1845135" cy="568235"/>
            </a:xfrm>
            <a:prstGeom prst="parallelogram">
              <a:avLst>
                <a:gd name="adj" fmla="val 135429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ysClr val="windowText" lastClr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이벤트</a:t>
              </a:r>
            </a:p>
          </p:txBody>
        </p:sp>
        <p:sp>
          <p:nvSpPr>
            <p:cNvPr id="26" name="화살표: 갈매기형 수장 25">
              <a:extLst>
                <a:ext uri="{FF2B5EF4-FFF2-40B4-BE49-F238E27FC236}">
                  <a16:creationId xmlns:a16="http://schemas.microsoft.com/office/drawing/2014/main" id="{3B922AF7-5EE6-7BBF-E45C-24DD5B0AFF98}"/>
                </a:ext>
              </a:extLst>
            </p:cNvPr>
            <p:cNvSpPr/>
            <p:nvPr/>
          </p:nvSpPr>
          <p:spPr>
            <a:xfrm flipH="1">
              <a:off x="6208873" y="3649237"/>
              <a:ext cx="295147" cy="284117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화살표: 갈매기형 수장 26">
              <a:extLst>
                <a:ext uri="{FF2B5EF4-FFF2-40B4-BE49-F238E27FC236}">
                  <a16:creationId xmlns:a16="http://schemas.microsoft.com/office/drawing/2014/main" id="{7D3D3AB6-B8EB-D46F-3CFE-1591A20FC8B6}"/>
                </a:ext>
              </a:extLst>
            </p:cNvPr>
            <p:cNvSpPr/>
            <p:nvPr/>
          </p:nvSpPr>
          <p:spPr>
            <a:xfrm>
              <a:off x="1955542" y="3791295"/>
              <a:ext cx="295147" cy="284117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781B612C-889D-083E-2385-85C42E18B389}"/>
                </a:ext>
              </a:extLst>
            </p:cNvPr>
            <p:cNvSpPr/>
            <p:nvPr/>
          </p:nvSpPr>
          <p:spPr>
            <a:xfrm>
              <a:off x="2592971" y="2126785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bg2">
                <a:lumMod val="90000"/>
                <a:alpha val="70000"/>
              </a:schemeClr>
            </a:solidFill>
            <a:ln w="19050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:a16="http://schemas.microsoft.com/office/drawing/2014/main" id="{2BC2FC5D-7AA3-C165-13CA-9E4EA342BF2C}"/>
                </a:ext>
              </a:extLst>
            </p:cNvPr>
            <p:cNvSpPr/>
            <p:nvPr/>
          </p:nvSpPr>
          <p:spPr>
            <a:xfrm>
              <a:off x="2592971" y="1936143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bg2">
                <a:lumMod val="90000"/>
                <a:alpha val="40000"/>
              </a:schemeClr>
            </a:solidFill>
            <a:ln w="19050"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5D791A31-369A-EFB9-3101-7AEFE04D45CE}"/>
                </a:ext>
              </a:extLst>
            </p:cNvPr>
            <p:cNvSpPr/>
            <p:nvPr/>
          </p:nvSpPr>
          <p:spPr>
            <a:xfrm>
              <a:off x="2592971" y="1745501"/>
              <a:ext cx="3324497" cy="568235"/>
            </a:xfrm>
            <a:prstGeom prst="parallelogram">
              <a:avLst>
                <a:gd name="adj" fmla="val 135429"/>
              </a:avLst>
            </a:prstGeom>
            <a:solidFill>
              <a:schemeClr val="bg2">
                <a:lumMod val="90000"/>
                <a:alpha val="10000"/>
              </a:schemeClr>
            </a:solidFill>
            <a:ln w="19050">
              <a:solidFill>
                <a:schemeClr val="tx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4171D5FC-5550-61F4-1C07-23C2879639D8}"/>
                </a:ext>
              </a:extLst>
            </p:cNvPr>
            <p:cNvSpPr/>
            <p:nvPr/>
          </p:nvSpPr>
          <p:spPr>
            <a:xfrm rot="16200000">
              <a:off x="4271678" y="2734935"/>
              <a:ext cx="2517061" cy="43373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던전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58207" y="4816193"/>
            <a:ext cx="688767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전투나 이벤트는 세부적으로 나올 수 있는 종류가 존재하며 층에 따라 해당 종류가 다르다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ex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전투가 선택되었을 경우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보스 전투나 일반 전투 등 종류를 확률에 의해 결정한다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80975"/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층 단위로 던전에서 나가는 이벤트가 무조건 발생하며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확률 변동에는 영향을 주지 않는다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856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4620982"/>
            <a:ext cx="2946052" cy="1277684"/>
            <a:chOff x="5204699" y="4130290"/>
            <a:chExt cx="3697147" cy="160342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4130290"/>
              <a:ext cx="1157399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0" y="2982581"/>
            <a:ext cx="9144000" cy="93377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전투</a:t>
            </a:r>
            <a:endParaRPr lang="ko-KR" altLang="en-US" sz="36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77" y="3178601"/>
            <a:ext cx="522580" cy="5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9437" y="358395"/>
            <a:ext cx="326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게제미없다</a:t>
            </a:r>
            <a:r>
              <a:rPr lang="en-US" altLang="ko-KR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팀원 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826" y="4663473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진보미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201902639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826" y="3434192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엄태은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201902630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835826" y="1917799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신윤정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201902628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35826" y="2257364"/>
            <a:ext cx="258811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몬스터 모델링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애니메이션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8" y="3289448"/>
            <a:ext cx="1118429" cy="11184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35826" y="3772746"/>
            <a:ext cx="258811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배경 모델링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카툰렌더링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방식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35826" y="4971250"/>
            <a:ext cx="186543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2D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그래픽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이펙트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UX/UI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0118" y="13433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재학생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0573" y="13433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졸업생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82313" y="1844124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이은수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82313" y="2185738"/>
            <a:ext cx="258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프로그래밍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682313" y="3485945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박상준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82313" y="3794757"/>
            <a:ext cx="258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기획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18" y="1966084"/>
            <a:ext cx="1116199" cy="1105362"/>
          </a:xfrm>
          <a:prstGeom prst="rect">
            <a:avLst/>
          </a:prstGeom>
        </p:spPr>
      </p:pic>
      <p:pic>
        <p:nvPicPr>
          <p:cNvPr id="1026" name="Picture 2" descr="굉장히 묘한 짱구 극장판 장면 | (백업)유머 게시판(2020-2021) | RULIWE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49" b="9522"/>
          <a:stretch/>
        </p:blipFill>
        <p:spPr bwMode="auto">
          <a:xfrm>
            <a:off x="450118" y="4746431"/>
            <a:ext cx="1141426" cy="91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019732" y="3186872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팀장</a:t>
            </a:r>
          </a:p>
        </p:txBody>
      </p:sp>
      <p:sp>
        <p:nvSpPr>
          <p:cNvPr id="26" name="자유형 25"/>
          <p:cNvSpPr/>
          <p:nvPr/>
        </p:nvSpPr>
        <p:spPr>
          <a:xfrm flipH="1">
            <a:off x="1934307" y="3238937"/>
            <a:ext cx="141357" cy="157481"/>
          </a:xfrm>
          <a:custGeom>
            <a:avLst/>
            <a:gdLst>
              <a:gd name="connsiteX0" fmla="*/ 254254 w 508507"/>
              <a:gd name="connsiteY0" fmla="*/ 0 h 566511"/>
              <a:gd name="connsiteX1" fmla="*/ 155661 w 508507"/>
              <a:gd name="connsiteY1" fmla="*/ 427616 h 566511"/>
              <a:gd name="connsiteX2" fmla="*/ 0 w 508507"/>
              <a:gd name="connsiteY2" fmla="*/ 216162 h 566511"/>
              <a:gd name="connsiteX3" fmla="*/ 0 w 508507"/>
              <a:gd name="connsiteY3" fmla="*/ 566511 h 566511"/>
              <a:gd name="connsiteX4" fmla="*/ 123637 w 508507"/>
              <a:gd name="connsiteY4" fmla="*/ 566511 h 566511"/>
              <a:gd name="connsiteX5" fmla="*/ 250599 w 508507"/>
              <a:gd name="connsiteY5" fmla="*/ 566511 h 566511"/>
              <a:gd name="connsiteX6" fmla="*/ 257908 w 508507"/>
              <a:gd name="connsiteY6" fmla="*/ 566511 h 566511"/>
              <a:gd name="connsiteX7" fmla="*/ 384871 w 508507"/>
              <a:gd name="connsiteY7" fmla="*/ 566511 h 566511"/>
              <a:gd name="connsiteX8" fmla="*/ 508507 w 508507"/>
              <a:gd name="connsiteY8" fmla="*/ 566511 h 566511"/>
              <a:gd name="connsiteX9" fmla="*/ 508507 w 508507"/>
              <a:gd name="connsiteY9" fmla="*/ 216162 h 566511"/>
              <a:gd name="connsiteX10" fmla="*/ 352847 w 508507"/>
              <a:gd name="connsiteY10" fmla="*/ 427615 h 56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507" h="566511">
                <a:moveTo>
                  <a:pt x="254254" y="0"/>
                </a:moveTo>
                <a:lnTo>
                  <a:pt x="155661" y="427616"/>
                </a:lnTo>
                <a:lnTo>
                  <a:pt x="0" y="216162"/>
                </a:lnTo>
                <a:lnTo>
                  <a:pt x="0" y="566511"/>
                </a:lnTo>
                <a:lnTo>
                  <a:pt x="123637" y="566511"/>
                </a:lnTo>
                <a:lnTo>
                  <a:pt x="250599" y="566511"/>
                </a:lnTo>
                <a:lnTo>
                  <a:pt x="257908" y="566511"/>
                </a:lnTo>
                <a:lnTo>
                  <a:pt x="384871" y="566511"/>
                </a:lnTo>
                <a:lnTo>
                  <a:pt x="508507" y="566511"/>
                </a:lnTo>
                <a:lnTo>
                  <a:pt x="508507" y="216162"/>
                </a:lnTo>
                <a:lnTo>
                  <a:pt x="352847" y="4276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8E6E7"/>
              </a:clrFrom>
              <a:clrTo>
                <a:srgbClr val="E8E6E7">
                  <a:alpha val="0"/>
                </a:srgbClr>
              </a:clrTo>
            </a:clrChange>
          </a:blip>
          <a:srcRect l="16782" t="16659" r="18772"/>
          <a:stretch/>
        </p:blipFill>
        <p:spPr>
          <a:xfrm>
            <a:off x="4570573" y="3429000"/>
            <a:ext cx="1111740" cy="1008514"/>
          </a:xfrm>
          <a:prstGeom prst="rect">
            <a:avLst/>
          </a:prstGeom>
        </p:spPr>
      </p:pic>
      <p:pic>
        <p:nvPicPr>
          <p:cNvPr id="1028" name="Picture 4" descr="제2의 게임스톱이라더니…국제 은값 하루 만에 10 급락 | 한국경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73" y="1915982"/>
            <a:ext cx="908299" cy="60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지구의 물과 사람 몸의 물 | MyWa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18765"/>
            <a:ext cx="914400" cy="6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65122" y="214757"/>
            <a:ext cx="2005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게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으른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 제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작자에게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미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래는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 없다</a:t>
            </a:r>
          </a:p>
        </p:txBody>
      </p:sp>
      <p:sp>
        <p:nvSpPr>
          <p:cNvPr id="25" name="다이아몬드 24"/>
          <p:cNvSpPr/>
          <p:nvPr/>
        </p:nvSpPr>
        <p:spPr>
          <a:xfrm>
            <a:off x="203950" y="508085"/>
            <a:ext cx="85936" cy="125835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4621624"/>
            <a:ext cx="2946052" cy="1277045"/>
            <a:chOff x="5204699" y="4131093"/>
            <a:chExt cx="3697147" cy="160262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4131093"/>
              <a:ext cx="1157399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4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4621624"/>
            <a:ext cx="2946052" cy="1277045"/>
            <a:chOff x="5204699" y="4131093"/>
            <a:chExt cx="3697147" cy="160262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4131093"/>
              <a:ext cx="1157399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7250"/>
            <a:ext cx="9142083" cy="51858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2820072" y="2606761"/>
            <a:ext cx="2741856" cy="7932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던전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층에 따라 무슨 적이 나올지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얼마나 나올지 확률이 변동되고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2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1~3</a:t>
            </a:r>
            <a:r>
              <a:rPr lang="ko-KR" altLang="en-US" sz="12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마리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가 랜덤 출현한다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959" y="857250"/>
            <a:ext cx="9142083" cy="51858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029801" y="2482412"/>
            <a:ext cx="4438088" cy="1448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시작 시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전투에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돌입한 </a:t>
            </a:r>
            <a:r>
              <a:rPr lang="ko-KR" altLang="en-US" sz="1200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플레이어 캐릭터가 장착한 모든 카드 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플레이어 캐릭터의 숫자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만큼 카드를 뽑는다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ex) </a:t>
            </a:r>
            <a:r>
              <a:rPr lang="en-US" altLang="ko-KR" sz="1200" dirty="0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개의 캐릭터가 </a:t>
            </a:r>
            <a:r>
              <a:rPr lang="ko-KR" altLang="en-US" sz="1200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각 </a:t>
            </a:r>
            <a:r>
              <a:rPr lang="en-US" altLang="ko-KR" sz="1200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6</a:t>
            </a:r>
            <a:r>
              <a:rPr lang="ko-KR" altLang="en-US" sz="1200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장씩 카드를 장착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한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상태일 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전투가 시작되면 </a:t>
            </a:r>
            <a:r>
              <a:rPr lang="en-US" altLang="ko-KR" sz="1200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1200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의 카드 중 </a:t>
            </a:r>
            <a:r>
              <a:rPr lang="en-US" altLang="ko-KR" sz="1200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200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장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을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랜덤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하게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뽑는다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카드는 사용하지 않는 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해당 전투에서는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유지된다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148177" y="4375513"/>
            <a:ext cx="2946052" cy="1523154"/>
            <a:chOff x="5204699" y="3822238"/>
            <a:chExt cx="3697147" cy="191148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3822238"/>
              <a:ext cx="1157399" cy="1597314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32" name="오른쪽 화살표 31"/>
          <p:cNvSpPr/>
          <p:nvPr/>
        </p:nvSpPr>
        <p:spPr>
          <a:xfrm rot="14149492">
            <a:off x="5517921" y="4892691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56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858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858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4299359" y="2032485"/>
            <a:ext cx="4602486" cy="2024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카드는 그 카드를 장착한 캐릭터만 사용할 수 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같은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포션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카드라도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A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캐릭터가 착용한 카드를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B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캐릭터가 사용할 수 없다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카드는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테두리 색상에 따라 구분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된다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ex) A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– 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파란색</a:t>
            </a:r>
            <a:endParaRPr lang="en-US" altLang="ko-KR" sz="1100" dirty="0" smtClean="0">
              <a:solidFill>
                <a:schemeClr val="accent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      B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–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은색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     C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100" dirty="0" smtClean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금색</a:t>
            </a:r>
            <a:endParaRPr lang="en-US" altLang="ko-KR" sz="1100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148177" y="4375513"/>
            <a:ext cx="2946052" cy="1523154"/>
            <a:chOff x="5204699" y="3822238"/>
            <a:chExt cx="3697147" cy="191148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3822238"/>
              <a:ext cx="1157399" cy="1597314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32" name="오른쪽 화살표 31"/>
          <p:cNvSpPr/>
          <p:nvPr/>
        </p:nvSpPr>
        <p:spPr>
          <a:xfrm rot="14149492">
            <a:off x="5517921" y="4892691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그룹 16"/>
          <p:cNvGrpSpPr/>
          <p:nvPr/>
        </p:nvGrpSpPr>
        <p:grpSpPr>
          <a:xfrm>
            <a:off x="1067141" y="2054884"/>
            <a:ext cx="1319209" cy="1967246"/>
            <a:chOff x="1067141" y="2054884"/>
            <a:chExt cx="1319209" cy="196724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1211739" y="2054884"/>
              <a:ext cx="1028700" cy="6634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ea typeface="KoPubWorld돋움체 Medium" panose="00000600000000000000" pitchFamily="2" charset="-127"/>
                </a:rPr>
                <a:t>100</a:t>
              </a:r>
              <a:endParaRPr lang="ko-KR" altLang="en-US" sz="70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1" y="2217918"/>
              <a:ext cx="1319209" cy="1804212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1211739" y="2121435"/>
              <a:ext cx="1028700" cy="663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ea typeface="KoPubWorld돋움체 Medium" panose="00000600000000000000" pitchFamily="2" charset="-127"/>
                </a:rPr>
                <a:t>100</a:t>
              </a:r>
              <a:endParaRPr lang="ko-KR" altLang="en-US" sz="700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26089" y="2862662"/>
            <a:ext cx="1319209" cy="2004291"/>
            <a:chOff x="1726089" y="2862662"/>
            <a:chExt cx="1319209" cy="2004291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089" y="3062741"/>
              <a:ext cx="1319209" cy="1804212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1870687" y="2862662"/>
              <a:ext cx="1028700" cy="6634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ea typeface="KoPubWorld돋움체 Medium" panose="00000600000000000000" pitchFamily="2" charset="-127"/>
                </a:rPr>
                <a:t>5</a:t>
              </a:r>
              <a:r>
                <a:rPr lang="en-US" altLang="ko-KR" sz="700" dirty="0" smtClean="0">
                  <a:ea typeface="KoPubWorld돋움체 Medium" panose="00000600000000000000" pitchFamily="2" charset="-127"/>
                </a:rPr>
                <a:t>0</a:t>
              </a:r>
              <a:endParaRPr lang="ko-KR" altLang="en-US" sz="70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1870687" y="2929531"/>
              <a:ext cx="1028700" cy="663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ea typeface="KoPubWorld돋움체 Medium" panose="00000600000000000000" pitchFamily="2" charset="-127"/>
                </a:rPr>
                <a:t>2</a:t>
              </a:r>
              <a:r>
                <a:rPr lang="en-US" altLang="ko-KR" sz="700" dirty="0" smtClean="0">
                  <a:ea typeface="KoPubWorld돋움체 Medium" panose="00000600000000000000" pitchFamily="2" charset="-127"/>
                </a:rPr>
                <a:t>00</a:t>
              </a:r>
              <a:endParaRPr lang="ko-KR" altLang="en-US" sz="700" dirty="0"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85037" y="3773198"/>
            <a:ext cx="1319209" cy="1973818"/>
            <a:chOff x="2385037" y="3773198"/>
            <a:chExt cx="1319209" cy="1973818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037" y="3942804"/>
              <a:ext cx="1319209" cy="180421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2530291" y="3773198"/>
              <a:ext cx="1028700" cy="6634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ea typeface="KoPubWorld돋움체 Medium" panose="00000600000000000000" pitchFamily="2" charset="-127"/>
                </a:rPr>
                <a:t>5</a:t>
              </a:r>
              <a:r>
                <a:rPr lang="en-US" altLang="ko-KR" sz="700" dirty="0" smtClean="0">
                  <a:ea typeface="KoPubWorld돋움체 Medium" panose="00000600000000000000" pitchFamily="2" charset="-127"/>
                </a:rPr>
                <a:t>00</a:t>
              </a:r>
              <a:endParaRPr lang="ko-KR" altLang="en-US" sz="70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2530291" y="3840067"/>
              <a:ext cx="1028700" cy="663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ea typeface="KoPubWorld돋움체 Medium" panose="00000600000000000000" pitchFamily="2" charset="-127"/>
                </a:rPr>
                <a:t>10</a:t>
              </a:r>
              <a:endParaRPr lang="ko-KR" altLang="en-US" sz="700" dirty="0">
                <a:ea typeface="KoPubWorld돋움체 Medium" panose="00000600000000000000" pitchFamily="2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252280" y="191152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A</a:t>
            </a:r>
            <a:endParaRPr lang="ko-KR" altLang="en-US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47777" y="273315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B</a:t>
            </a:r>
            <a:endParaRPr lang="ko-KR" altLang="en-US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13390" y="365279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C</a:t>
            </a:r>
            <a:endParaRPr lang="ko-KR" altLang="en-US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61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4621624"/>
            <a:ext cx="2946052" cy="1277045"/>
            <a:chOff x="5204699" y="4131093"/>
            <a:chExt cx="3697147" cy="160262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4131093"/>
              <a:ext cx="1157399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858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386350" y="1538587"/>
            <a:ext cx="3719417" cy="3162873"/>
            <a:chOff x="810493" y="2002043"/>
            <a:chExt cx="3719417" cy="3162873"/>
          </a:xfrm>
        </p:grpSpPr>
        <p:pic>
          <p:nvPicPr>
            <p:cNvPr id="38" name="Picture 14" descr="coin | Longman Dictionary of Contemporary English에서 coin의 어의 | LDOCE">
              <a:extLst>
                <a:ext uri="{FF2B5EF4-FFF2-40B4-BE49-F238E27FC236}">
                  <a16:creationId xmlns:a16="http://schemas.microsoft.com/office/drawing/2014/main" id="{58FB64C8-FFD5-3192-8249-EAAE9E13B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78" b="89778" l="4889" r="96889">
                          <a14:foregroundMark x1="5333" y1="51556" x2="8000" y2="65778"/>
                          <a14:foregroundMark x1="85333" y1="44000" x2="93333" y2="58222"/>
                          <a14:foregroundMark x1="95111" y1="46222" x2="96889" y2="5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384" y="3174905"/>
              <a:ext cx="580322" cy="580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3AEA555-B19B-9396-3429-88F5F53BD99D}"/>
                </a:ext>
              </a:extLst>
            </p:cNvPr>
            <p:cNvSpPr/>
            <p:nvPr/>
          </p:nvSpPr>
          <p:spPr>
            <a:xfrm>
              <a:off x="2454671" y="2986527"/>
              <a:ext cx="1028700" cy="15231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70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1330721" y="2977914"/>
              <a:ext cx="1028700" cy="15231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dirty="0">
                  <a:ea typeface="KoPubWorld돋움체 Medium" panose="00000600000000000000" pitchFamily="2" charset="-127"/>
                </a:rPr>
                <a:t>100</a:t>
              </a:r>
              <a:endParaRPr lang="ko-KR" altLang="en-US" sz="7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4442BB5-5C94-8A89-8EE0-6F452787EB7F}"/>
                </a:ext>
              </a:extLst>
            </p:cNvPr>
            <p:cNvSpPr/>
            <p:nvPr/>
          </p:nvSpPr>
          <p:spPr>
            <a:xfrm>
              <a:off x="3095104" y="3331635"/>
              <a:ext cx="508001" cy="2222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ea typeface="KoPubWorld돋움체 Medium" panose="00000600000000000000" pitchFamily="2" charset="-127"/>
                </a:rPr>
                <a:t>AP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47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F7A51ECC-414D-283A-89F9-7A1680A9CD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2"/>
            <a:stretch/>
          </p:blipFill>
          <p:spPr bwMode="auto">
            <a:xfrm>
              <a:off x="3668875" y="2002043"/>
              <a:ext cx="861035" cy="3157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0C6B79A0-A9AF-5093-77DE-CD5B278454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6"/>
            <a:stretch/>
          </p:blipFill>
          <p:spPr bwMode="auto">
            <a:xfrm>
              <a:off x="810493" y="2007378"/>
              <a:ext cx="1023749" cy="3157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Scroll PNG Transparent Images | PNG All | Old paper background, Clip art,  Episode interactive backgrounds">
              <a:extLst>
                <a:ext uri="{FF2B5EF4-FFF2-40B4-BE49-F238E27FC236}">
                  <a16:creationId xmlns:a16="http://schemas.microsoft.com/office/drawing/2014/main" id="{53544450-6F2D-8D4C-B88C-0E3D35BDB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8" r="26215"/>
            <a:stretch/>
          </p:blipFill>
          <p:spPr bwMode="auto">
            <a:xfrm>
              <a:off x="1813043" y="2007378"/>
              <a:ext cx="1856715" cy="3157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F1927B5-F6C9-DD98-09E2-C7F092A5CC14}"/>
                </a:ext>
              </a:extLst>
            </p:cNvPr>
            <p:cNvSpPr txBox="1"/>
            <p:nvPr/>
          </p:nvSpPr>
          <p:spPr>
            <a:xfrm>
              <a:off x="2096953" y="2623976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캐릭터 명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8E8467-394E-FC9A-738D-8650918E24D9}"/>
                </a:ext>
              </a:extLst>
            </p:cNvPr>
            <p:cNvSpPr txBox="1"/>
            <p:nvPr/>
          </p:nvSpPr>
          <p:spPr>
            <a:xfrm>
              <a:off x="3790903" y="2450002"/>
              <a:ext cx="27443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ea typeface="KoPubWorld돋움체 Medium" panose="00000600000000000000" pitchFamily="2" charset="-127"/>
                </a:rPr>
                <a:t>X</a:t>
              </a:r>
              <a:endParaRPr lang="ko-KR" altLang="en-US" sz="135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5A83C7-2FF6-C592-9658-0DC74EB241EC}"/>
                </a:ext>
              </a:extLst>
            </p:cNvPr>
            <p:cNvSpPr/>
            <p:nvPr/>
          </p:nvSpPr>
          <p:spPr>
            <a:xfrm>
              <a:off x="1405156" y="2560640"/>
              <a:ext cx="598514" cy="79217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dirty="0">
                  <a:ea typeface="KoPubWorld돋움체 Medium" panose="00000600000000000000" pitchFamily="2" charset="-127"/>
                </a:rPr>
                <a:t>일러스트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10E1E9-41BD-80AB-33C6-2768B1AA97CB}"/>
                </a:ext>
              </a:extLst>
            </p:cNvPr>
            <p:cNvSpPr txBox="1"/>
            <p:nvPr/>
          </p:nvSpPr>
          <p:spPr>
            <a:xfrm>
              <a:off x="2103909" y="2877897"/>
              <a:ext cx="5132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등급 명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AF55B0-04B7-1A5A-01EA-39FE372983AA}"/>
                </a:ext>
              </a:extLst>
            </p:cNvPr>
            <p:cNvSpPr txBox="1"/>
            <p:nvPr/>
          </p:nvSpPr>
          <p:spPr>
            <a:xfrm>
              <a:off x="2109388" y="3119549"/>
              <a:ext cx="5132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ea typeface="KoPubWorld돋움체 Medium" panose="00000600000000000000" pitchFamily="2" charset="-127"/>
                </a:rPr>
                <a:t>직업 명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4B39260-6EBB-E6FD-EB2A-4BA32215AC1A}"/>
                </a:ext>
              </a:extLst>
            </p:cNvPr>
            <p:cNvSpPr/>
            <p:nvPr/>
          </p:nvSpPr>
          <p:spPr>
            <a:xfrm>
              <a:off x="3232871" y="3700401"/>
              <a:ext cx="731152" cy="993245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63AD2BB-B683-962B-AFFC-65383D3B2337}"/>
                </a:ext>
              </a:extLst>
            </p:cNvPr>
            <p:cNvSpPr/>
            <p:nvPr/>
          </p:nvSpPr>
          <p:spPr>
            <a:xfrm>
              <a:off x="2365925" y="3695482"/>
              <a:ext cx="731152" cy="993245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75576D8-3B17-3D68-02C3-4D4168650B67}"/>
                </a:ext>
              </a:extLst>
            </p:cNvPr>
            <p:cNvSpPr/>
            <p:nvPr/>
          </p:nvSpPr>
          <p:spPr>
            <a:xfrm>
              <a:off x="1515504" y="3690564"/>
              <a:ext cx="731152" cy="993245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4690360-EC30-1B24-61FB-488A661E61EE}"/>
                </a:ext>
              </a:extLst>
            </p:cNvPr>
            <p:cNvSpPr txBox="1"/>
            <p:nvPr/>
          </p:nvSpPr>
          <p:spPr>
            <a:xfrm>
              <a:off x="2426794" y="3481003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ea typeface="KoPubWorld돋움체 Medium" panose="00000600000000000000" pitchFamily="2" charset="-127"/>
                </a:rPr>
                <a:t>장착</a:t>
              </a:r>
              <a:r>
                <a:rPr lang="en-US" altLang="ko-KR" sz="900" b="1" dirty="0" smtClean="0">
                  <a:ea typeface="KoPubWorld돋움체 Medium" panose="00000600000000000000" pitchFamily="2" charset="-127"/>
                </a:rPr>
                <a:t> </a:t>
              </a:r>
              <a:r>
                <a:rPr lang="ko-KR" altLang="en-US" sz="900" b="1" dirty="0">
                  <a:ea typeface="KoPubWorld돋움체 Medium" panose="00000600000000000000" pitchFamily="2" charset="-127"/>
                </a:rPr>
                <a:t>스킬</a:t>
              </a:r>
            </a:p>
          </p:txBody>
        </p:sp>
      </p:grpSp>
      <p:sp>
        <p:nvSpPr>
          <p:cNvPr id="68" name="이등변 삼각형 67"/>
          <p:cNvSpPr/>
          <p:nvPr/>
        </p:nvSpPr>
        <p:spPr>
          <a:xfrm rot="10800000">
            <a:off x="1678884" y="1840929"/>
            <a:ext cx="95723" cy="82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4406776" y="2480877"/>
            <a:ext cx="2939746" cy="359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캐릭터를 선택하면 캐릭터 정보를 볼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endParaRPr lang="en-US" altLang="ko-KR" sz="1100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9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4375513"/>
            <a:ext cx="2946052" cy="1523154"/>
            <a:chOff x="5204699" y="3822238"/>
            <a:chExt cx="3697147" cy="191148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3822238"/>
              <a:ext cx="1157399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4149492">
            <a:off x="5517921" y="4892691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직사각형 41"/>
          <p:cNvSpPr/>
          <p:nvPr/>
        </p:nvSpPr>
        <p:spPr>
          <a:xfrm>
            <a:off x="0" y="2982581"/>
            <a:ext cx="9144000" cy="93377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플레이어 턴</a:t>
            </a:r>
            <a:endParaRPr lang="ko-KR" altLang="en-US" sz="36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69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95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858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148177" y="4375513"/>
            <a:ext cx="2946052" cy="1523154"/>
            <a:chOff x="5204699" y="3822238"/>
            <a:chExt cx="3697147" cy="191148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3822238"/>
              <a:ext cx="1157399" cy="1597314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4149492">
            <a:off x="5517921" y="4892691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55" name="이등변 삼각형 54"/>
          <p:cNvSpPr/>
          <p:nvPr/>
        </p:nvSpPr>
        <p:spPr>
          <a:xfrm rot="10800000">
            <a:off x="6064383" y="2146516"/>
            <a:ext cx="95723" cy="82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3112268" y="4436025"/>
            <a:ext cx="1955409" cy="12123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ea typeface="KoPubWorld돋움체 Medium" panose="00000600000000000000" pitchFamily="2" charset="-127"/>
              </a:rPr>
              <a:t>[Class / </a:t>
            </a:r>
            <a:r>
              <a:rPr lang="en-US" altLang="ko-KR" sz="1100" dirty="0" err="1">
                <a:ea typeface="KoPubWorld돋움체 Medium" panose="00000600000000000000" pitchFamily="2" charset="-127"/>
              </a:rPr>
              <a:t>Effect_Sort</a:t>
            </a:r>
            <a:r>
              <a:rPr lang="en-US" altLang="ko-KR" sz="1100" dirty="0">
                <a:ea typeface="KoPubWorld돋움체 Medium" panose="00000600000000000000" pitchFamily="2" charset="-127"/>
              </a:rPr>
              <a:t> / Category]</a:t>
            </a:r>
          </a:p>
          <a:p>
            <a:r>
              <a:rPr lang="en-US" altLang="ko-KR" sz="1100" dirty="0">
                <a:ea typeface="KoPubWorld돋움체 Medium" panose="00000600000000000000" pitchFamily="2" charset="-127"/>
              </a:rPr>
              <a:t>* </a:t>
            </a:r>
            <a:r>
              <a:rPr lang="ko-KR" altLang="en-US" sz="1100" dirty="0">
                <a:ea typeface="KoPubWorld돋움체 Medium" panose="00000600000000000000" pitchFamily="2" charset="-127"/>
              </a:rPr>
              <a:t>대상 </a:t>
            </a:r>
            <a:r>
              <a:rPr lang="en-US" altLang="ko-KR" sz="1100" dirty="0" smtClean="0">
                <a:ea typeface="KoPubWorld돋움체 Medium" panose="00000600000000000000" pitchFamily="2" charset="-127"/>
              </a:rPr>
              <a:t>: Target</a:t>
            </a:r>
          </a:p>
          <a:p>
            <a:r>
              <a:rPr lang="en-US" altLang="ko-KR" sz="1100" dirty="0" smtClean="0">
                <a:ea typeface="KoPubWorld돋움체 Medium" panose="00000600000000000000" pitchFamily="2" charset="-127"/>
              </a:rPr>
              <a:t>* </a:t>
            </a:r>
            <a:r>
              <a:rPr lang="ko-KR" altLang="en-US" sz="1100" dirty="0" smtClean="0">
                <a:ea typeface="KoPubWorld돋움체 Medium" panose="00000600000000000000" pitchFamily="2" charset="-127"/>
              </a:rPr>
              <a:t>효과 </a:t>
            </a:r>
            <a:r>
              <a:rPr lang="en-US" altLang="ko-KR" sz="1100" dirty="0" smtClean="0">
                <a:ea typeface="KoPubWorld돋움체 Medium" panose="00000600000000000000" pitchFamily="2" charset="-127"/>
              </a:rPr>
              <a:t>: Detail</a:t>
            </a:r>
          </a:p>
          <a:p>
            <a:r>
              <a:rPr lang="en-US" altLang="ko-KR" sz="1100" dirty="0" smtClean="0">
                <a:ea typeface="KoPubWorld돋움체 Medium" panose="00000600000000000000" pitchFamily="2" charset="-127"/>
              </a:rPr>
              <a:t>* </a:t>
            </a:r>
            <a:r>
              <a:rPr lang="ko-KR" altLang="en-US" sz="1100" dirty="0">
                <a:ea typeface="KoPubWorld돋움체 Medium" panose="00000600000000000000" pitchFamily="2" charset="-127"/>
              </a:rPr>
              <a:t>수준 </a:t>
            </a:r>
            <a:r>
              <a:rPr lang="en-US" altLang="ko-KR" sz="1100" dirty="0">
                <a:ea typeface="KoPubWorld돋움체 Medium" panose="00000600000000000000" pitchFamily="2" charset="-127"/>
              </a:rPr>
              <a:t>: Affect</a:t>
            </a:r>
          </a:p>
          <a:p>
            <a:r>
              <a:rPr lang="en-US" altLang="ko-KR" sz="1100" dirty="0" smtClean="0">
                <a:ea typeface="KoPubWorld돋움체 Medium" panose="00000600000000000000" pitchFamily="2" charset="-127"/>
              </a:rPr>
              <a:t>* </a:t>
            </a:r>
            <a:r>
              <a:rPr lang="ko-KR" altLang="en-US" sz="1100" dirty="0" smtClean="0">
                <a:ea typeface="KoPubWorld돋움체 Medium" panose="00000600000000000000" pitchFamily="2" charset="-127"/>
              </a:rPr>
              <a:t>확률 </a:t>
            </a:r>
            <a:r>
              <a:rPr lang="en-US" altLang="ko-KR" sz="1100" dirty="0">
                <a:ea typeface="KoPubWorld돋움체 Medium" panose="00000600000000000000" pitchFamily="2" charset="-127"/>
              </a:rPr>
              <a:t>: </a:t>
            </a:r>
            <a:r>
              <a:rPr lang="en-US" altLang="ko-KR" sz="1100" dirty="0" err="1" smtClean="0">
                <a:ea typeface="KoPubWorld돋움체 Medium" panose="00000600000000000000" pitchFamily="2" charset="-127"/>
              </a:rPr>
              <a:t>Prob</a:t>
            </a:r>
            <a:endParaRPr lang="en-US" altLang="ko-KR" sz="1100" dirty="0" smtClean="0">
              <a:ea typeface="KoPubWorld돋움체 Medium" panose="00000600000000000000" pitchFamily="2" charset="-127"/>
            </a:endParaRPr>
          </a:p>
          <a:p>
            <a:r>
              <a:rPr lang="en-US" altLang="ko-KR" sz="1100" dirty="0" smtClean="0">
                <a:ea typeface="KoPubWorld돋움체 Medium" panose="00000600000000000000" pitchFamily="2" charset="-127"/>
              </a:rPr>
              <a:t>* MP </a:t>
            </a:r>
            <a:r>
              <a:rPr lang="ko-KR" altLang="en-US" sz="1100" dirty="0" smtClean="0">
                <a:ea typeface="KoPubWorld돋움체 Medium" panose="00000600000000000000" pitchFamily="2" charset="-127"/>
              </a:rPr>
              <a:t>사용량</a:t>
            </a:r>
            <a:r>
              <a:rPr lang="en-US" altLang="ko-KR" sz="1100" dirty="0" smtClean="0">
                <a:ea typeface="KoPubWorld돋움체 Medium" panose="00000600000000000000" pitchFamily="2" charset="-127"/>
              </a:rPr>
              <a:t>: </a:t>
            </a:r>
            <a:r>
              <a:rPr lang="en-US" altLang="ko-KR" sz="1100" dirty="0" smtClean="0">
                <a:ea typeface="KoPubWorld돋움체 Medium" panose="00000600000000000000" pitchFamily="2" charset="-127"/>
              </a:rPr>
              <a:t>MP</a:t>
            </a:r>
            <a:endParaRPr lang="en-US" altLang="ko-KR" sz="1100" dirty="0" smtClean="0">
              <a:ea typeface="KoPubWorld돋움체 Medium" panose="000006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029801" y="2482413"/>
            <a:ext cx="4438088" cy="3438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사용할 카드를 선택한 후 카드를 사용할 대상을 선택한다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54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160106" y="4625854"/>
            <a:ext cx="1934123" cy="1272811"/>
            <a:chOff x="6474619" y="4136405"/>
            <a:chExt cx="2427227" cy="15973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4149492">
            <a:off x="5517921" y="4892691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gradFill flip="none" rotWithShape="1">
            <a:gsLst>
              <a:gs pos="52000">
                <a:schemeClr val="tx1"/>
              </a:gs>
              <a:gs pos="100000">
                <a:schemeClr val="tx1"/>
              </a:gs>
              <a:gs pos="50000">
                <a:srgbClr val="C00000">
                  <a:shade val="675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ea typeface="KoPubWorld돋움체 Medium" panose="00000600000000000000" pitchFamily="2" charset="-127"/>
              </a:rPr>
              <a:t>50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95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8" name="직사각형 37"/>
          <p:cNvSpPr/>
          <p:nvPr/>
        </p:nvSpPr>
        <p:spPr>
          <a:xfrm rot="21065588">
            <a:off x="5617168" y="187021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50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rgbClr val="C0000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42" name="폭발: 8pt 1">
            <a:extLst>
              <a:ext uri="{FF2B5EF4-FFF2-40B4-BE49-F238E27FC236}">
                <a16:creationId xmlns:a16="http://schemas.microsoft.com/office/drawing/2014/main" id="{7518BAF1-A281-41B0-CB65-83F8C29DC00F}"/>
              </a:ext>
            </a:extLst>
          </p:cNvPr>
          <p:cNvSpPr/>
          <p:nvPr/>
        </p:nvSpPr>
        <p:spPr>
          <a:xfrm>
            <a:off x="5104653" y="2121225"/>
            <a:ext cx="683877" cy="62797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2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160106" y="4625854"/>
            <a:ext cx="1934123" cy="1272811"/>
            <a:chOff x="6474619" y="4136405"/>
            <a:chExt cx="2427227" cy="15973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4149492">
            <a:off x="5517921" y="4892691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gradFill flip="none" rotWithShape="1">
            <a:gsLst>
              <a:gs pos="52000">
                <a:schemeClr val="tx1"/>
              </a:gs>
              <a:gs pos="100000">
                <a:schemeClr val="tx1"/>
              </a:gs>
              <a:gs pos="50000">
                <a:srgbClr val="C00000">
                  <a:shade val="675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ea typeface="KoPubWorld돋움체 Medium" panose="00000600000000000000" pitchFamily="2" charset="-127"/>
              </a:rPr>
              <a:t>50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95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5" name="직사각형 44"/>
          <p:cNvSpPr/>
          <p:nvPr/>
        </p:nvSpPr>
        <p:spPr>
          <a:xfrm>
            <a:off x="0" y="2982581"/>
            <a:ext cx="9144000" cy="93377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적 턴</a:t>
            </a:r>
            <a:endParaRPr lang="ko-KR" altLang="en-US" sz="36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07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160106" y="4625856"/>
            <a:ext cx="1934123" cy="1272812"/>
            <a:chOff x="6474619" y="4136405"/>
            <a:chExt cx="2427227" cy="15973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폭발: 8pt 1">
            <a:extLst>
              <a:ext uri="{FF2B5EF4-FFF2-40B4-BE49-F238E27FC236}">
                <a16:creationId xmlns:a16="http://schemas.microsoft.com/office/drawing/2014/main" id="{7518BAF1-A281-41B0-CB65-83F8C29DC00F}"/>
              </a:ext>
            </a:extLst>
          </p:cNvPr>
          <p:cNvSpPr/>
          <p:nvPr/>
        </p:nvSpPr>
        <p:spPr>
          <a:xfrm>
            <a:off x="2598365" y="2994436"/>
            <a:ext cx="637799" cy="585667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gradFill flip="none" rotWithShape="1">
            <a:gsLst>
              <a:gs pos="52000">
                <a:schemeClr val="tx1"/>
              </a:gs>
              <a:gs pos="100000">
                <a:schemeClr val="tx1"/>
              </a:gs>
              <a:gs pos="50000">
                <a:srgbClr val="C00000">
                  <a:shade val="675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ea typeface="KoPubWorld돋움체 Medium" panose="00000600000000000000" pitchFamily="2" charset="-127"/>
              </a:rPr>
              <a:t>50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2530291" y="1391577"/>
            <a:ext cx="3655261" cy="8080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턴이 끝난 이후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랜덤으로 적이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선택되고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적이 가지고 있는 스킬 중 하나를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대상에게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시전한다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22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26357" y="2921169"/>
            <a:ext cx="3291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개요</a:t>
            </a:r>
            <a:endParaRPr lang="ko-KR" altLang="en-US" sz="6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5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4625856"/>
            <a:ext cx="1934123" cy="1272812"/>
            <a:chOff x="6474619" y="4136405"/>
            <a:chExt cx="2427227" cy="15973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gradFill flip="none" rotWithShape="1">
            <a:gsLst>
              <a:gs pos="52000">
                <a:schemeClr val="tx1"/>
              </a:gs>
              <a:gs pos="100000">
                <a:schemeClr val="tx1"/>
              </a:gs>
              <a:gs pos="50000">
                <a:srgbClr val="C00000">
                  <a:shade val="675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ea typeface="KoPubWorld돋움체 Medium" panose="00000600000000000000" pitchFamily="2" charset="-127"/>
              </a:rPr>
              <a:t>50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>
            <a:off x="7171962" y="4625856"/>
            <a:ext cx="922267" cy="127281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b"/>
          <a:lstStyle/>
          <a:p>
            <a:pPr algn="ctr"/>
            <a:r>
              <a:rPr lang="ko-KR" altLang="en-US" sz="900" dirty="0" err="1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기본공격</a:t>
            </a:r>
            <a:endParaRPr lang="ko-KR" altLang="en-US" sz="90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0" y="2982581"/>
            <a:ext cx="9144000" cy="93377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플레이어 턴</a:t>
            </a:r>
            <a:endParaRPr lang="ko-KR" altLang="en-US" sz="36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01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gradFill flip="none" rotWithShape="1">
            <a:gsLst>
              <a:gs pos="52000">
                <a:schemeClr val="tx1"/>
              </a:gs>
              <a:gs pos="100000">
                <a:schemeClr val="tx1"/>
              </a:gs>
              <a:gs pos="50000">
                <a:srgbClr val="C00000">
                  <a:shade val="675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ea typeface="KoPubWorld돋움체 Medium" panose="00000600000000000000" pitchFamily="2" charset="-127"/>
              </a:rPr>
              <a:t>50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858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148177" y="4625856"/>
            <a:ext cx="1934123" cy="1272812"/>
            <a:chOff x="6474619" y="4136405"/>
            <a:chExt cx="2427227" cy="15973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529778" y="4656603"/>
            <a:ext cx="3265142" cy="639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턴이 끝난 이후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캐릭터가 가지고 있는 카드 중 랜덤으로 카드가 </a:t>
            </a:r>
            <a:r>
              <a:rPr lang="en-US" altLang="ko-KR" sz="12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나온다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>
            <a:off x="7171962" y="4625856"/>
            <a:ext cx="922267" cy="127281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b"/>
          <a:lstStyle/>
          <a:p>
            <a:pPr algn="ctr"/>
            <a:r>
              <a:rPr lang="ko-KR" altLang="en-US" sz="900" dirty="0" err="1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기본공격</a:t>
            </a:r>
            <a:endParaRPr lang="ko-KR" altLang="en-US" sz="90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1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gradFill flip="none" rotWithShape="1">
            <a:gsLst>
              <a:gs pos="52000">
                <a:schemeClr val="tx1"/>
              </a:gs>
              <a:gs pos="100000">
                <a:schemeClr val="tx1"/>
              </a:gs>
              <a:gs pos="50000">
                <a:srgbClr val="C00000">
                  <a:shade val="675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ea typeface="KoPubWorld돋움체 Medium" panose="00000600000000000000" pitchFamily="2" charset="-127"/>
              </a:rPr>
              <a:t>50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858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F3E2DA-6EF7-A117-E8B4-D526283A6483}"/>
              </a:ext>
            </a:extLst>
          </p:cNvPr>
          <p:cNvSpPr/>
          <p:nvPr/>
        </p:nvSpPr>
        <p:spPr>
          <a:xfrm>
            <a:off x="6158598" y="4625856"/>
            <a:ext cx="923702" cy="127281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b"/>
          <a:lstStyle/>
          <a:p>
            <a:pPr algn="ctr"/>
            <a:r>
              <a:rPr lang="ko-KR" altLang="en-US" sz="900" dirty="0" err="1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포션</a:t>
            </a:r>
            <a:endParaRPr lang="ko-KR" altLang="en-US" sz="90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772967" y="4610536"/>
            <a:ext cx="4132600" cy="6129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사용하고 싶은 카드가 없을 경우 카드를 버릴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카드를 버려도 카드를 사용한 것과 같이 </a:t>
            </a:r>
            <a:r>
              <a:rPr lang="ko-KR" altLang="en-US" sz="12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턴이 종료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된다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>
            <a:off x="7171962" y="4625856"/>
            <a:ext cx="922267" cy="1272812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b"/>
          <a:lstStyle/>
          <a:p>
            <a:pPr algn="ctr"/>
            <a:r>
              <a:rPr lang="ko-KR" altLang="en-US" sz="900" dirty="0" err="1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기본공격</a:t>
            </a:r>
            <a:endParaRPr lang="ko-KR" altLang="en-US" sz="90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B2C782-6115-3907-6170-652F74BDBE7F}"/>
              </a:ext>
            </a:extLst>
          </p:cNvPr>
          <p:cNvSpPr/>
          <p:nvPr/>
        </p:nvSpPr>
        <p:spPr>
          <a:xfrm>
            <a:off x="7520408" y="3735342"/>
            <a:ext cx="923702" cy="127281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b"/>
          <a:lstStyle/>
          <a:p>
            <a:pPr algn="ctr"/>
            <a:r>
              <a:rPr lang="ko-KR" altLang="en-US" sz="900">
                <a:solidFill>
                  <a:schemeClr val="bg1"/>
                </a:solidFill>
                <a:ea typeface="KoPubWorld돋움체 Medium" panose="00000600000000000000" pitchFamily="2" charset="-127"/>
              </a:rPr>
              <a:t>포션</a:t>
            </a:r>
            <a:endParaRPr lang="ko-KR" altLang="en-US" sz="90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46" name="오른쪽 화살표 45"/>
          <p:cNvSpPr/>
          <p:nvPr/>
        </p:nvSpPr>
        <p:spPr>
          <a:xfrm rot="14149492">
            <a:off x="7887053" y="4002177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9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4625856"/>
            <a:ext cx="1934123" cy="1272812"/>
            <a:chOff x="6474619" y="4136405"/>
            <a:chExt cx="2427227" cy="15973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ea typeface="KoPubWorld돋움체 Medium" panose="00000600000000000000" pitchFamily="2" charset="-127"/>
              </a:rPr>
              <a:t>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ea typeface="KoPubWorld돋움체 Medium" panose="00000600000000000000" pitchFamily="2" charset="-127"/>
              </a:rPr>
              <a:t>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>
            <a:off x="7171962" y="4625856"/>
            <a:ext cx="922267" cy="127281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b"/>
          <a:lstStyle/>
          <a:p>
            <a:pPr algn="ctr"/>
            <a:r>
              <a:rPr lang="ko-KR" altLang="en-US" sz="900" dirty="0" err="1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기본공격</a:t>
            </a:r>
            <a:endParaRPr lang="ko-KR" altLang="en-US" sz="90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0" y="2982581"/>
            <a:ext cx="9144000" cy="93377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전투 종료</a:t>
            </a:r>
            <a:endParaRPr lang="ko-KR" altLang="en-US" sz="36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450" y="3178601"/>
            <a:ext cx="522580" cy="5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5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4625856"/>
            <a:ext cx="1934123" cy="1272812"/>
            <a:chOff x="6474619" y="4136405"/>
            <a:chExt cx="2427227" cy="15973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ea typeface="KoPubWorld돋움체 Medium" panose="00000600000000000000" pitchFamily="2" charset="-127"/>
              </a:rPr>
              <a:t>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ea typeface="KoPubWorld돋움체 Medium" panose="00000600000000000000" pitchFamily="2" charset="-127"/>
              </a:rPr>
              <a:t>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3C3C3-2D78-9217-CBA3-EF3EC639188F}"/>
              </a:ext>
            </a:extLst>
          </p:cNvPr>
          <p:cNvSpPr/>
          <p:nvPr/>
        </p:nvSpPr>
        <p:spPr>
          <a:xfrm>
            <a:off x="7171962" y="4625856"/>
            <a:ext cx="922267" cy="127281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rtlCol="0" anchor="b"/>
          <a:lstStyle/>
          <a:p>
            <a:pPr algn="ctr"/>
            <a:r>
              <a:rPr lang="ko-KR" altLang="en-US" sz="900" dirty="0" err="1" smtClean="0">
                <a:solidFill>
                  <a:schemeClr val="bg1"/>
                </a:solidFill>
                <a:ea typeface="KoPubWorld돋움체 Medium" panose="00000600000000000000" pitchFamily="2" charset="-127"/>
              </a:rPr>
              <a:t>기본공격</a:t>
            </a:r>
            <a:endParaRPr lang="ko-KR" altLang="en-US" sz="900" dirty="0">
              <a:solidFill>
                <a:schemeClr val="bg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1300947" y="2007289"/>
            <a:ext cx="4017950" cy="8454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적을 모두 전멸시켜 전투가 종료되는 경우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등장한 적의 종류와 확률에 따라 </a:t>
            </a:r>
            <a:r>
              <a:rPr lang="ko-KR" altLang="en-US" sz="120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보상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을 획득할 수 있습니다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 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사망한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캐릭터는 전투가 끝나도 사망 상태가 유지됩니다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45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58FB64C8-FFD5-3192-8249-EAAE9E13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69" y="3349795"/>
            <a:ext cx="272186" cy="27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 descr="coin | Longman Dictionary of Contemporary English에서 coin의 어의 | LDOCE">
            <a:extLst>
              <a:ext uri="{FF2B5EF4-FFF2-40B4-BE49-F238E27FC236}">
                <a16:creationId xmlns:a16="http://schemas.microsoft.com/office/drawing/2014/main" id="{A1BF1934-B094-8158-55D1-00536473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78" b="89778" l="4889" r="96889">
                        <a14:foregroundMark x1="5333" y1="51556" x2="8000" y2="65778"/>
                        <a14:foregroundMark x1="85333" y1="44000" x2="93333" y2="58222"/>
                        <a14:foregroundMark x1="95111" y1="46222" x2="96889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82" y="3332862"/>
            <a:ext cx="291047" cy="29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hest PNG Images &amp; PSDs for Download | PixelSquid - S112006310">
            <a:extLst>
              <a:ext uri="{FF2B5EF4-FFF2-40B4-BE49-F238E27FC236}">
                <a16:creationId xmlns:a16="http://schemas.microsoft.com/office/drawing/2014/main" id="{4552B654-60B4-88D2-154F-36993E35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15" y="2962701"/>
            <a:ext cx="710457" cy="71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4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4375513"/>
            <a:ext cx="2946052" cy="1523154"/>
            <a:chOff x="5204699" y="3822238"/>
            <a:chExt cx="3697147" cy="191148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3822238"/>
              <a:ext cx="1157399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4149492">
            <a:off x="5517921" y="4892691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14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2965942" y="1612177"/>
            <a:ext cx="3490587" cy="553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던전에서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플레이어의 캐릭터가 모두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전멸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 획득했던 </a:t>
            </a:r>
            <a:r>
              <a:rPr lang="ko-KR" altLang="en-US" sz="1200" dirty="0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ko-KR" altLang="en-US" sz="1200" dirty="0" smtClean="0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보상과 캐릭터 데이터는 </a:t>
            </a:r>
            <a:r>
              <a:rPr lang="ko-KR" altLang="en-US" sz="1200" dirty="0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사라진다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5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5510753"/>
            <a:ext cx="2946052" cy="1277684"/>
            <a:chOff x="5204699" y="4130290"/>
            <a:chExt cx="3697147" cy="160342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4130290"/>
              <a:ext cx="1157399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6113250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5620876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직사각형 41"/>
          <p:cNvSpPr/>
          <p:nvPr/>
        </p:nvSpPr>
        <p:spPr>
          <a:xfrm>
            <a:off x="0" y="2982581"/>
            <a:ext cx="9144000" cy="93377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이벤트</a:t>
            </a:r>
            <a:endParaRPr lang="ko-KR" altLang="en-US" sz="36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0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5510753"/>
            <a:ext cx="2946052" cy="1277684"/>
            <a:chOff x="5204699" y="4130290"/>
            <a:chExt cx="3697147" cy="160342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4130290"/>
              <a:ext cx="1157399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6113250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5620876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858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B556DC-BE40-44A6-7C2E-3174C2E387A3}"/>
              </a:ext>
            </a:extLst>
          </p:cNvPr>
          <p:cNvSpPr/>
          <p:nvPr/>
        </p:nvSpPr>
        <p:spPr>
          <a:xfrm>
            <a:off x="2905431" y="2677874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 smtClean="0">
                <a:solidFill>
                  <a:schemeClr val="tx1"/>
                </a:solidFill>
                <a:ea typeface="KoPubWorld돋움체 Medium" panose="00000600000000000000" pitchFamily="2" charset="-127"/>
              </a:rPr>
              <a:t>신체강화</a:t>
            </a:r>
            <a:endParaRPr lang="en-US" altLang="ko-KR" sz="1350" dirty="0" smtClean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ea typeface="KoPubWorld돋움체 Medium" panose="00000600000000000000" pitchFamily="2" charset="-127"/>
              </a:rPr>
              <a:t>전체 캐릭터</a:t>
            </a:r>
            <a:r>
              <a:rPr lang="en-US" altLang="ko-KR" sz="900" dirty="0" smtClean="0">
                <a:solidFill>
                  <a:schemeClr val="tx1"/>
                </a:solidFill>
                <a:ea typeface="KoPubWorld돋움체 Medium" panose="00000600000000000000" pitchFamily="2" charset="-127"/>
              </a:rPr>
              <a:t>HP+100</a:t>
            </a:r>
            <a:endParaRPr lang="ko-KR" altLang="en-US" sz="90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A18DF9-AE90-0424-10D1-35580243FE2A}"/>
              </a:ext>
            </a:extLst>
          </p:cNvPr>
          <p:cNvSpPr/>
          <p:nvPr/>
        </p:nvSpPr>
        <p:spPr>
          <a:xfrm>
            <a:off x="4055769" y="2689805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noFill/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err="1" smtClean="0">
                <a:solidFill>
                  <a:schemeClr val="tx1"/>
                </a:solidFill>
                <a:ea typeface="KoPubWorld돋움체 Medium" panose="00000600000000000000" pitchFamily="2" charset="-127"/>
              </a:rPr>
              <a:t>효과명</a:t>
            </a:r>
            <a:endParaRPr lang="en-US" altLang="ko-KR" sz="1350" dirty="0" smtClean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ea typeface="KoPubWorld돋움체 Medium" panose="00000600000000000000" pitchFamily="2" charset="-127"/>
              </a:rPr>
              <a:t>설명</a:t>
            </a:r>
            <a:endParaRPr lang="ko-KR" altLang="en-US" sz="90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600515-3FC6-D843-8275-C4C183592096}"/>
              </a:ext>
            </a:extLst>
          </p:cNvPr>
          <p:cNvSpPr/>
          <p:nvPr/>
        </p:nvSpPr>
        <p:spPr>
          <a:xfrm>
            <a:off x="5209964" y="2187776"/>
            <a:ext cx="962133" cy="1597314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  <a:scene3d>
            <a:camera prst="perspectiveRelaxed" fov="4500000">
              <a:rot lat="19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 smtClean="0">
                <a:solidFill>
                  <a:schemeClr val="tx1"/>
                </a:solidFill>
                <a:ea typeface="KoPubWorld돋움체 Medium" panose="00000600000000000000" pitchFamily="2" charset="-127"/>
              </a:rPr>
              <a:t>던전</a:t>
            </a:r>
            <a:endParaRPr lang="en-US" altLang="ko-KR" sz="1350" dirty="0" smtClean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350" dirty="0" smtClean="0">
                <a:solidFill>
                  <a:schemeClr val="tx1"/>
                </a:solidFill>
                <a:ea typeface="KoPubWorld돋움체 Medium" panose="00000600000000000000" pitchFamily="2" charset="-127"/>
              </a:rPr>
              <a:t>탈출</a:t>
            </a:r>
            <a:endParaRPr lang="ko-KR" altLang="en-US" sz="135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</p:txBody>
      </p:sp>
      <p:sp>
        <p:nvSpPr>
          <p:cNvPr id="30" name="이등변 삼각형 29"/>
          <p:cNvSpPr/>
          <p:nvPr/>
        </p:nvSpPr>
        <p:spPr>
          <a:xfrm rot="10800000">
            <a:off x="5590022" y="2054884"/>
            <a:ext cx="202016" cy="174152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759660" y="1379272"/>
            <a:ext cx="3812340" cy="1219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이벤트 발생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시 선택지를 선택할 수 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선택지마다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효과가 존재한다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선택지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선택 시 해당 효과를 적용하고 </a:t>
            </a:r>
            <a:r>
              <a:rPr lang="ko-KR" altLang="en-US" sz="120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다음 층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으로 이동한다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매 </a:t>
            </a:r>
            <a:r>
              <a:rPr lang="en-US" altLang="ko-KR" sz="120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20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층 단위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로 </a:t>
            </a:r>
            <a:r>
              <a:rPr lang="ko-KR" altLang="en-US" sz="1200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던전을 탈출하는 선택지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가 무조건 등장한다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3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원신 배경 모음!! Genshin Impact | HoYo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1526" r="7572"/>
          <a:stretch/>
        </p:blipFill>
        <p:spPr bwMode="auto">
          <a:xfrm>
            <a:off x="0" y="856817"/>
            <a:ext cx="9144000" cy="51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48389"/>
            <a:ext cx="9144000" cy="518300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잘린 사각형 10"/>
          <p:cNvSpPr/>
          <p:nvPr/>
        </p:nvSpPr>
        <p:spPr>
          <a:xfrm rot="10800000">
            <a:off x="8550838" y="859487"/>
            <a:ext cx="500399" cy="558100"/>
          </a:xfrm>
          <a:prstGeom prst="snip2SameRect">
            <a:avLst/>
          </a:prstGeom>
          <a:gradFill flip="none" rotWithShape="1">
            <a:gsLst>
              <a:gs pos="0">
                <a:srgbClr val="53566B">
                  <a:shade val="30000"/>
                  <a:satMod val="115000"/>
                </a:srgbClr>
              </a:gs>
              <a:gs pos="50000">
                <a:srgbClr val="53566B">
                  <a:shade val="67500"/>
                  <a:satMod val="115000"/>
                </a:srgbClr>
              </a:gs>
              <a:gs pos="100000">
                <a:srgbClr val="53566B">
                  <a:shade val="100000"/>
                  <a:satMod val="115000"/>
                </a:srgb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48177" y="4621624"/>
            <a:ext cx="2946052" cy="1277045"/>
            <a:chOff x="5204699" y="4131093"/>
            <a:chExt cx="3697147" cy="160262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33C3C3-2D78-9217-CBA3-EF3EC639188F}"/>
                </a:ext>
              </a:extLst>
            </p:cNvPr>
            <p:cNvSpPr/>
            <p:nvPr/>
          </p:nvSpPr>
          <p:spPr>
            <a:xfrm>
              <a:off x="5204699" y="4131093"/>
              <a:ext cx="1157399" cy="159731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기본공격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B2C782-6115-3907-6170-652F74BDBE7F}"/>
                </a:ext>
              </a:extLst>
            </p:cNvPr>
            <p:cNvSpPr/>
            <p:nvPr/>
          </p:nvSpPr>
          <p:spPr>
            <a:xfrm>
              <a:off x="6474619" y="4136405"/>
              <a:ext cx="1159200" cy="159731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F3E2DA-6EF7-A117-E8B4-D526283A6483}"/>
                </a:ext>
              </a:extLst>
            </p:cNvPr>
            <p:cNvSpPr/>
            <p:nvPr/>
          </p:nvSpPr>
          <p:spPr>
            <a:xfrm>
              <a:off x="7742646" y="4136405"/>
              <a:ext cx="1159200" cy="159731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rtlCol="0" anchor="b"/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ea typeface="KoPubWorld돋움체 Medium" panose="00000600000000000000" pitchFamily="2" charset="-127"/>
                </a:rPr>
                <a:t>포션</a:t>
              </a:r>
              <a:endParaRPr lang="ko-KR" altLang="en-US" sz="900" dirty="0">
                <a:solidFill>
                  <a:schemeClr val="bg1"/>
                </a:solidFill>
                <a:ea typeface="KoPubWorld돋움체 Medium" panose="000006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78" y="981437"/>
            <a:ext cx="303926" cy="303926"/>
          </a:xfrm>
          <a:prstGeom prst="rect">
            <a:avLst/>
          </a:prstGeom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054884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18"/>
          <a:stretch/>
        </p:blipFill>
        <p:spPr>
          <a:xfrm>
            <a:off x="5831934" y="2318218"/>
            <a:ext cx="624595" cy="5846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r="52955"/>
          <a:stretch/>
        </p:blipFill>
        <p:spPr>
          <a:xfrm>
            <a:off x="6508688" y="2917824"/>
            <a:ext cx="646968" cy="58467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1" y="2217918"/>
            <a:ext cx="1319209" cy="18042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4" r="25376"/>
          <a:stretch/>
        </p:blipFill>
        <p:spPr>
          <a:xfrm>
            <a:off x="7239105" y="3612544"/>
            <a:ext cx="703954" cy="5846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9" y="3062741"/>
            <a:ext cx="1319209" cy="1804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37" y="3942804"/>
            <a:ext cx="1319209" cy="180421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862662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773198"/>
            <a:ext cx="1028700" cy="66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5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5592503" y="2331881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6317822" y="2929628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7043141" y="3626725"/>
            <a:ext cx="1028700" cy="108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ea typeface="KoPubWorld돋움체 Medium" panose="00000600000000000000" pitchFamily="2" charset="-127"/>
              </a:rPr>
              <a:t>100</a:t>
            </a:r>
            <a:endParaRPr lang="ko-KR" altLang="en-US" sz="750" dirty="0">
              <a:ea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2530291" y="3840067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ea typeface="KoPubWorld돋움체 Medium" panose="00000600000000000000" pitchFamily="2" charset="-127"/>
              </a:rPr>
              <a:t>10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870687" y="2929531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2</a:t>
            </a:r>
            <a:r>
              <a:rPr lang="en-US" altLang="ko-KR" sz="700" dirty="0" smtClean="0">
                <a:ea typeface="KoPubWorld돋움체 Medium" panose="00000600000000000000" pitchFamily="2" charset="-127"/>
              </a:rPr>
              <a:t>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F75B477-E021-6B81-1C42-EE5E49B3C16F}"/>
              </a:ext>
            </a:extLst>
          </p:cNvPr>
          <p:cNvSpPr/>
          <p:nvPr/>
        </p:nvSpPr>
        <p:spPr>
          <a:xfrm>
            <a:off x="1211739" y="2121435"/>
            <a:ext cx="1028700" cy="663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ea typeface="KoPubWorld돋움체 Medium" panose="00000600000000000000" pitchFamily="2" charset="-127"/>
              </a:rPr>
              <a:t>100</a:t>
            </a:r>
            <a:endParaRPr lang="ko-KR" altLang="en-US" sz="700" dirty="0">
              <a:ea typeface="KoPubWorld돋움체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9267" y="101983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느넓은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초원 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– 53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층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75266" y="5223479"/>
            <a:ext cx="449562" cy="614755"/>
            <a:chOff x="8236393" y="5049022"/>
            <a:chExt cx="588435" cy="80465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363824" y="5180202"/>
              <a:ext cx="461004" cy="67347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" name="타원 2"/>
            <p:cNvSpPr/>
            <p:nvPr/>
          </p:nvSpPr>
          <p:spPr>
            <a:xfrm>
              <a:off x="8236393" y="5049022"/>
              <a:ext cx="254861" cy="25486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</a:t>
              </a:r>
              <a:endPara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19" y="5368757"/>
              <a:ext cx="295013" cy="29501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486" y="4731105"/>
            <a:ext cx="403184" cy="403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B242E4F-B0CD-F529-C81D-DFA678C0EAF7}"/>
              </a:ext>
            </a:extLst>
          </p:cNvPr>
          <p:cNvSpPr/>
          <p:nvPr/>
        </p:nvSpPr>
        <p:spPr>
          <a:xfrm>
            <a:off x="11358" y="857250"/>
            <a:ext cx="9142083" cy="51858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KoPubWorld돋움체 Medium" panose="000006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1D5D8D-FD11-1F05-3EC8-76FFF6FFF8CE}"/>
              </a:ext>
            </a:extLst>
          </p:cNvPr>
          <p:cNvSpPr/>
          <p:nvPr/>
        </p:nvSpPr>
        <p:spPr>
          <a:xfrm>
            <a:off x="400793" y="1520636"/>
            <a:ext cx="3193307" cy="5298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이벤트에서 선택한 효과는 좌측 상단에 표시되고 마우스를 올리면 설명을 확인 할 수 있다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스킬아이콘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0" b="6490"/>
          <a:stretch/>
        </p:blipFill>
        <p:spPr bwMode="auto">
          <a:xfrm>
            <a:off x="55969" y="944238"/>
            <a:ext cx="1568249" cy="3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4"/>
          <a:srcRect r="2833"/>
          <a:stretch/>
        </p:blipFill>
        <p:spPr>
          <a:xfrm>
            <a:off x="1668829" y="958457"/>
            <a:ext cx="1342002" cy="499916"/>
          </a:xfrm>
          <a:prstGeom prst="rect">
            <a:avLst/>
          </a:prstGeom>
        </p:spPr>
      </p:pic>
      <p:sp>
        <p:nvSpPr>
          <p:cNvPr id="38" name="오른쪽 화살표 37"/>
          <p:cNvSpPr/>
          <p:nvPr/>
        </p:nvSpPr>
        <p:spPr>
          <a:xfrm rot="14149492">
            <a:off x="1386107" y="1044664"/>
            <a:ext cx="190412" cy="141397"/>
          </a:xfrm>
          <a:prstGeom prst="rightArrow">
            <a:avLst>
              <a:gd name="adj1" fmla="val 19109"/>
              <a:gd name="adj2" fmla="val 1131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26357" y="2921169"/>
            <a:ext cx="3291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</a:t>
            </a:r>
            <a:endParaRPr lang="ko-KR" altLang="en-US" sz="6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4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잘린 사각형 11"/>
          <p:cNvSpPr/>
          <p:nvPr/>
        </p:nvSpPr>
        <p:spPr>
          <a:xfrm>
            <a:off x="404912" y="1989587"/>
            <a:ext cx="1265162" cy="657595"/>
          </a:xfrm>
          <a:prstGeom prst="snip2SameRect">
            <a:avLst>
              <a:gd name="adj1" fmla="val 1108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4701544" y="2286201"/>
            <a:ext cx="3279553" cy="2285598"/>
            <a:chOff x="4701544" y="2286201"/>
            <a:chExt cx="3279553" cy="2285598"/>
          </a:xfrm>
        </p:grpSpPr>
        <p:sp>
          <p:nvSpPr>
            <p:cNvPr id="6" name="직사각형 5"/>
            <p:cNvSpPr/>
            <p:nvPr/>
          </p:nvSpPr>
          <p:spPr>
            <a:xfrm>
              <a:off x="4705135" y="3033562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조작법</a:t>
              </a:r>
              <a:endParaRPr lang="ko-KR" altLang="en-US" sz="1400" dirty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135" y="3772226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해상도</a:t>
              </a:r>
              <a:endParaRPr lang="ko-KR" altLang="en-US" sz="1400" dirty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135" y="2664230"/>
              <a:ext cx="90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게임 장르</a:t>
              </a:r>
              <a:endParaRPr lang="ko-KR" altLang="en-US" sz="1400" dirty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616347" y="2665932"/>
              <a:ext cx="2364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*</a:t>
              </a:r>
              <a:r>
                <a:rPr lang="ko-KR" altLang="en-US" sz="1400" dirty="0" err="1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턴제</a:t>
              </a:r>
              <a:r>
                <a:rPr lang="ko-KR" altLang="en-US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 카드 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*</a:t>
              </a:r>
              <a:r>
                <a:rPr lang="ko-KR" altLang="en-US" sz="1400" dirty="0" err="1" smtClean="0">
                  <a:solidFill>
                    <a:srgbClr val="FF0000"/>
                  </a:solidFill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로그라이트</a:t>
              </a:r>
              <a:r>
                <a:rPr lang="ko-KR" altLang="en-US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 게임</a:t>
              </a:r>
              <a:endParaRPr lang="ko-KR" altLang="en-US" sz="1400" dirty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616347" y="3031860"/>
              <a:ext cx="12939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포인트 앤 클릭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16346" y="3775817"/>
              <a:ext cx="16017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1920*1080(16:9)</a:t>
              </a:r>
              <a:endParaRPr lang="ko-KR" altLang="en-US" sz="1400" dirty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705135" y="4141558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개발엔진</a:t>
              </a:r>
              <a:endParaRPr lang="ko-KR" altLang="en-US" sz="1400" dirty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33177" y="4145149"/>
              <a:ext cx="8963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UNREAL</a:t>
              </a:r>
              <a:endParaRPr lang="ko-KR" altLang="en-US" sz="1400" dirty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4906" y="4096090"/>
              <a:ext cx="475709" cy="475709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701544" y="3408187"/>
              <a:ext cx="689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플랫폼</a:t>
              </a:r>
              <a:endParaRPr lang="ko-KR" altLang="en-US" sz="1400" dirty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612756" y="3406485"/>
              <a:ext cx="421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PC</a:t>
              </a:r>
              <a:endParaRPr lang="ko-KR" altLang="en-US" sz="1400" dirty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01544" y="2286201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게임 </a:t>
              </a:r>
              <a:r>
                <a:rPr lang="ko-KR" altLang="en-US" sz="1400" dirty="0"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명</a:t>
              </a:r>
              <a:endParaRPr lang="ko-KR" altLang="en-US" sz="1400" dirty="0"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612756" y="2287903"/>
              <a:ext cx="2329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Hardcore Dungeon</a:t>
              </a:r>
              <a:r>
                <a:rPr lang="en-US" altLang="ko-KR" sz="1400" dirty="0" smtClean="0">
                  <a:solidFill>
                    <a:schemeClr val="bg2">
                      <a:lumMod val="75000"/>
                    </a:schemeClr>
                  </a:solidFill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(</a:t>
              </a:r>
              <a:r>
                <a:rPr lang="ko-KR" altLang="en-US" sz="1400" dirty="0" smtClean="0">
                  <a:solidFill>
                    <a:schemeClr val="bg2">
                      <a:lumMod val="75000"/>
                    </a:schemeClr>
                  </a:solidFill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가제</a:t>
              </a:r>
              <a:r>
                <a:rPr lang="en-US" altLang="ko-KR" sz="1400" dirty="0" smtClean="0">
                  <a:solidFill>
                    <a:schemeClr val="bg2">
                      <a:lumMod val="75000"/>
                    </a:schemeClr>
                  </a:solidFill>
                  <a:latin typeface="210 다락방 L" panose="02020603020101020101" pitchFamily="18" charset="-127"/>
                  <a:ea typeface="210 다락방 L" panose="02020603020101020101" pitchFamily="18" charset="-127"/>
                </a:rPr>
                <a:t>)</a:t>
              </a:r>
              <a:endParaRPr lang="ko-KR" altLang="en-US" sz="1400" dirty="0">
                <a:solidFill>
                  <a:schemeClr val="bg2">
                    <a:lumMod val="75000"/>
                  </a:schemeClr>
                </a:solidFill>
                <a:latin typeface="210 다락방 L" panose="02020603020101020101" pitchFamily="18" charset="-127"/>
                <a:ea typeface="210 다락방 L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4912" y="2286201"/>
            <a:ext cx="4068566" cy="2306146"/>
            <a:chOff x="0" y="848389"/>
            <a:chExt cx="9144000" cy="5183005"/>
          </a:xfrm>
        </p:grpSpPr>
        <p:pic>
          <p:nvPicPr>
            <p:cNvPr id="18" name="Picture 2" descr="원신 배경 모음!! Genshin Impact | HoYoLAB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3" t="11526" r="7572"/>
            <a:stretch/>
          </p:blipFill>
          <p:spPr bwMode="auto">
            <a:xfrm>
              <a:off x="0" y="856817"/>
              <a:ext cx="9144000" cy="5170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0" y="848389"/>
              <a:ext cx="9144000" cy="5183005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양쪽 모서리가 잘린 사각형 19"/>
            <p:cNvSpPr/>
            <p:nvPr/>
          </p:nvSpPr>
          <p:spPr>
            <a:xfrm rot="10800000">
              <a:off x="8550838" y="859487"/>
              <a:ext cx="500399" cy="558100"/>
            </a:xfrm>
            <a:prstGeom prst="snip2SameRect">
              <a:avLst/>
            </a:prstGeom>
            <a:gradFill flip="none" rotWithShape="1">
              <a:gsLst>
                <a:gs pos="0">
                  <a:srgbClr val="53566B">
                    <a:shade val="30000"/>
                    <a:satMod val="115000"/>
                  </a:srgbClr>
                </a:gs>
                <a:gs pos="50000">
                  <a:srgbClr val="53566B">
                    <a:shade val="67500"/>
                    <a:satMod val="115000"/>
                  </a:srgbClr>
                </a:gs>
                <a:gs pos="100000">
                  <a:srgbClr val="53566B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148177" y="4375513"/>
              <a:ext cx="2946052" cy="1523154"/>
              <a:chOff x="5204699" y="3822238"/>
              <a:chExt cx="3697147" cy="191148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833C3C3-2D78-9217-CBA3-EF3EC639188F}"/>
                  </a:ext>
                </a:extLst>
              </p:cNvPr>
              <p:cNvSpPr/>
              <p:nvPr/>
            </p:nvSpPr>
            <p:spPr>
              <a:xfrm>
                <a:off x="5204699" y="3822238"/>
                <a:ext cx="1157399" cy="1597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36000" rtlCol="0" anchor="b"/>
              <a:lstStyle/>
              <a:p>
                <a:pPr algn="ctr"/>
                <a:r>
                  <a:rPr lang="ko-KR" altLang="en-US" sz="300" dirty="0" smtClean="0">
                    <a:solidFill>
                      <a:schemeClr val="bg1"/>
                    </a:solidFill>
                    <a:ea typeface="KoPubWorld돋움체 Medium" panose="00000600000000000000" pitchFamily="2" charset="-127"/>
                  </a:rPr>
                  <a:t>기본 공격</a:t>
                </a:r>
                <a:endParaRPr lang="ko-KR" altLang="en-US" sz="300" dirty="0">
                  <a:solidFill>
                    <a:schemeClr val="bg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0B2C782-6115-3907-6170-652F74BDBE7F}"/>
                  </a:ext>
                </a:extLst>
              </p:cNvPr>
              <p:cNvSpPr/>
              <p:nvPr/>
            </p:nvSpPr>
            <p:spPr>
              <a:xfrm>
                <a:off x="6474619" y="4136405"/>
                <a:ext cx="1159200" cy="15973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36000" rtlCol="0" anchor="b"/>
              <a:lstStyle/>
              <a:p>
                <a:pPr algn="ctr"/>
                <a:r>
                  <a:rPr lang="ko-KR" altLang="en-US" sz="300">
                    <a:solidFill>
                      <a:schemeClr val="bg1"/>
                    </a:solidFill>
                    <a:ea typeface="KoPubWorld돋움체 Medium" panose="00000600000000000000" pitchFamily="2" charset="-127"/>
                  </a:rPr>
                  <a:t>포션</a:t>
                </a:r>
                <a:endParaRPr lang="ko-KR" altLang="en-US" sz="300" dirty="0">
                  <a:solidFill>
                    <a:schemeClr val="bg1"/>
                  </a:solidFill>
                  <a:ea typeface="KoPubWorld돋움체 Medium" panose="00000600000000000000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2F3E2DA-6EF7-A117-E8B4-D526283A6483}"/>
                  </a:ext>
                </a:extLst>
              </p:cNvPr>
              <p:cNvSpPr/>
              <p:nvPr/>
            </p:nvSpPr>
            <p:spPr>
              <a:xfrm>
                <a:off x="7742646" y="4136405"/>
                <a:ext cx="1159200" cy="15973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36000" rtlCol="0" anchor="b"/>
              <a:lstStyle/>
              <a:p>
                <a:pPr algn="ctr"/>
                <a:r>
                  <a:rPr lang="ko-KR" altLang="en-US" sz="300" dirty="0" err="1" smtClean="0">
                    <a:solidFill>
                      <a:schemeClr val="bg1"/>
                    </a:solidFill>
                    <a:ea typeface="KoPubWorld돋움체 Medium" panose="00000600000000000000" pitchFamily="2" charset="-127"/>
                  </a:rPr>
                  <a:t>포션</a:t>
                </a:r>
                <a:endParaRPr lang="ko-KR" altLang="en-US" sz="300" dirty="0">
                  <a:solidFill>
                    <a:schemeClr val="bg1"/>
                  </a:solidFill>
                  <a:ea typeface="KoPubWorld돋움체 Medium" panose="00000600000000000000" pitchFamily="2" charset="-127"/>
                </a:endParaRPr>
              </a:p>
            </p:txBody>
          </p:sp>
        </p:grp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078" y="981437"/>
              <a:ext cx="303926" cy="303926"/>
            </a:xfrm>
            <a:prstGeom prst="rect">
              <a:avLst/>
            </a:prstGeom>
            <a:effectLst/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1211739" y="2054884"/>
              <a:ext cx="1028700" cy="6634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>
                  <a:ea typeface="KoPubWorld돋움체 Medium" panose="00000600000000000000" pitchFamily="2" charset="-127"/>
                </a:rPr>
                <a:t>100</a:t>
              </a:r>
              <a:endParaRPr lang="ko-KR" altLang="en-US" sz="200" dirty="0">
                <a:ea typeface="KoPubWorld돋움체 Medium" panose="00000600000000000000" pitchFamily="2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818"/>
            <a:stretch/>
          </p:blipFill>
          <p:spPr>
            <a:xfrm>
              <a:off x="5831934" y="2318218"/>
              <a:ext cx="624595" cy="584673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9" r="52955"/>
            <a:stretch/>
          </p:blipFill>
          <p:spPr>
            <a:xfrm>
              <a:off x="6508688" y="2917824"/>
              <a:ext cx="646968" cy="584673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41" y="2217918"/>
              <a:ext cx="1319209" cy="1804212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24" r="25376"/>
            <a:stretch/>
          </p:blipFill>
          <p:spPr>
            <a:xfrm>
              <a:off x="7239105" y="3612544"/>
              <a:ext cx="703954" cy="584673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089" y="3062741"/>
              <a:ext cx="1319209" cy="180421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037" y="3942804"/>
              <a:ext cx="1319209" cy="1804212"/>
            </a:xfrm>
            <a:prstGeom prst="rect">
              <a:avLst/>
            </a:prstGeom>
          </p:spPr>
        </p:pic>
        <p:sp>
          <p:nvSpPr>
            <p:cNvPr id="33" name="오른쪽 화살표 32"/>
            <p:cNvSpPr/>
            <p:nvPr/>
          </p:nvSpPr>
          <p:spPr>
            <a:xfrm rot="14149492">
              <a:off x="5517921" y="4892691"/>
              <a:ext cx="190412" cy="141397"/>
            </a:xfrm>
            <a:prstGeom prst="rightArrow">
              <a:avLst>
                <a:gd name="adj1" fmla="val 19109"/>
                <a:gd name="adj2" fmla="val 11317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34" name="Picture 2" descr="스킬아이콘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70" b="6490"/>
            <a:stretch/>
          </p:blipFill>
          <p:spPr bwMode="auto">
            <a:xfrm>
              <a:off x="55969" y="944238"/>
              <a:ext cx="1568249" cy="32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1870687" y="2862662"/>
              <a:ext cx="1028700" cy="6634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>
                  <a:ea typeface="KoPubWorld돋움체 Medium" panose="00000600000000000000" pitchFamily="2" charset="-127"/>
                </a:rPr>
                <a:t>5</a:t>
              </a:r>
              <a:r>
                <a:rPr lang="en-US" altLang="ko-KR" sz="200" dirty="0" smtClean="0">
                  <a:ea typeface="KoPubWorld돋움체 Medium" panose="00000600000000000000" pitchFamily="2" charset="-127"/>
                </a:rPr>
                <a:t>0</a:t>
              </a:r>
              <a:endParaRPr lang="ko-KR" altLang="en-US" sz="20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2530291" y="3773198"/>
              <a:ext cx="1028700" cy="6634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>
                  <a:ea typeface="KoPubWorld돋움체 Medium" panose="00000600000000000000" pitchFamily="2" charset="-127"/>
                </a:rPr>
                <a:t>5</a:t>
              </a:r>
              <a:r>
                <a:rPr lang="en-US" altLang="ko-KR" sz="200" dirty="0" smtClean="0">
                  <a:ea typeface="KoPubWorld돋움체 Medium" panose="00000600000000000000" pitchFamily="2" charset="-127"/>
                </a:rPr>
                <a:t>00</a:t>
              </a:r>
              <a:endParaRPr lang="ko-KR" altLang="en-US" sz="20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5592503" y="2331881"/>
              <a:ext cx="1028700" cy="10861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>
                  <a:ea typeface="KoPubWorld돋움체 Medium" panose="00000600000000000000" pitchFamily="2" charset="-127"/>
                </a:rPr>
                <a:t>100</a:t>
              </a:r>
              <a:endParaRPr lang="ko-KR" altLang="en-US" sz="20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6317822" y="2929628"/>
              <a:ext cx="1028700" cy="10861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>
                  <a:ea typeface="KoPubWorld돋움체 Medium" panose="00000600000000000000" pitchFamily="2" charset="-127"/>
                </a:rPr>
                <a:t>100</a:t>
              </a:r>
              <a:endParaRPr lang="ko-KR" altLang="en-US" sz="20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7043141" y="3626725"/>
              <a:ext cx="1028700" cy="10861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>
                  <a:ea typeface="KoPubWorld돋움체 Medium" panose="00000600000000000000" pitchFamily="2" charset="-127"/>
                </a:rPr>
                <a:t>100</a:t>
              </a:r>
              <a:endParaRPr lang="ko-KR" altLang="en-US" sz="20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2530291" y="3840067"/>
              <a:ext cx="1028700" cy="663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 smtClean="0">
                  <a:ea typeface="KoPubWorld돋움체 Medium" panose="00000600000000000000" pitchFamily="2" charset="-127"/>
                </a:rPr>
                <a:t>10</a:t>
              </a:r>
              <a:endParaRPr lang="ko-KR" altLang="en-US" sz="20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1870687" y="2929531"/>
              <a:ext cx="1028700" cy="663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>
                  <a:ea typeface="KoPubWorld돋움체 Medium" panose="00000600000000000000" pitchFamily="2" charset="-127"/>
                </a:rPr>
                <a:t>2</a:t>
              </a:r>
              <a:r>
                <a:rPr lang="en-US" altLang="ko-KR" sz="200" dirty="0" smtClean="0">
                  <a:ea typeface="KoPubWorld돋움체 Medium" panose="00000600000000000000" pitchFamily="2" charset="-127"/>
                </a:rPr>
                <a:t>00</a:t>
              </a:r>
              <a:endParaRPr lang="ko-KR" altLang="en-US" sz="20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F75B477-E021-6B81-1C42-EE5E49B3C16F}"/>
                </a:ext>
              </a:extLst>
            </p:cNvPr>
            <p:cNvSpPr/>
            <p:nvPr/>
          </p:nvSpPr>
          <p:spPr>
            <a:xfrm>
              <a:off x="1211739" y="2121435"/>
              <a:ext cx="1028700" cy="663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" dirty="0">
                  <a:ea typeface="KoPubWorld돋움체 Medium" panose="00000600000000000000" pitchFamily="2" charset="-127"/>
                </a:rPr>
                <a:t>100</a:t>
              </a:r>
              <a:endParaRPr lang="ko-KR" altLang="en-US" sz="200" dirty="0">
                <a:ea typeface="KoPubWorld돋움체 Medium" panose="000006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887125" y="941756"/>
              <a:ext cx="1369751" cy="3458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 err="1" smtClean="0"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느넓은</a:t>
              </a:r>
              <a:r>
                <a:rPr lang="ko-KR" altLang="en-US" sz="400" dirty="0" smtClean="0"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 초원 </a:t>
              </a:r>
              <a:r>
                <a:rPr lang="en-US" altLang="ko-KR" sz="400" dirty="0" smtClean="0"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– 53</a:t>
              </a:r>
              <a:r>
                <a:rPr lang="ko-KR" altLang="en-US" sz="400" dirty="0" smtClean="0">
                  <a:latin typeface="210 다락방 B" panose="02020603020101020101" pitchFamily="18" charset="-127"/>
                  <a:ea typeface="210 다락방 B" panose="02020603020101020101" pitchFamily="18" charset="-127"/>
                </a:rPr>
                <a:t>층</a:t>
              </a:r>
              <a:endParaRPr lang="ko-KR" altLang="en-US" sz="400" dirty="0">
                <a:latin typeface="210 다락방 B" panose="02020603020101020101" pitchFamily="18" charset="-127"/>
                <a:ea typeface="210 다락방 B" panose="02020603020101020101" pitchFamily="18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8375266" y="5223479"/>
              <a:ext cx="449562" cy="614755"/>
              <a:chOff x="8236393" y="5049022"/>
              <a:chExt cx="588435" cy="804658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8363824" y="5180202"/>
                <a:ext cx="461004" cy="673478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8236393" y="5049022"/>
                <a:ext cx="254861" cy="25486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2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15</a:t>
                </a:r>
                <a:endParaRPr lang="ko-KR" altLang="en-US" sz="2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819" y="5368757"/>
                <a:ext cx="295013" cy="295013"/>
              </a:xfrm>
              <a:prstGeom prst="rect">
                <a:avLst/>
              </a:prstGeom>
            </p:spPr>
          </p:pic>
        </p:grp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486" y="4731105"/>
              <a:ext cx="403184" cy="40318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9" name="직사각형 48"/>
          <p:cNvSpPr/>
          <p:nvPr/>
        </p:nvSpPr>
        <p:spPr>
          <a:xfrm>
            <a:off x="531585" y="1959834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예상 화면</a:t>
            </a:r>
            <a:endParaRPr lang="ko-KR" altLang="en-US" sz="1600" dirty="0">
              <a:solidFill>
                <a:schemeClr val="bg1"/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89886" y="35346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개요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70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30322_0052359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" y="1143000"/>
            <a:ext cx="838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/>
        </p:nvSpPr>
        <p:spPr>
          <a:xfrm>
            <a:off x="381000" y="6057220"/>
            <a:ext cx="6173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사용할 카드를 선택하면 카드 설정에 따라 플레이어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MP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감소하고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몬스터에게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데미지가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입혀지는 시스템 구현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175" y="273712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던전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전투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)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시스템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/>
        </p:nvSpPr>
        <p:spPr>
          <a:xfrm>
            <a:off x="381000" y="6311136"/>
            <a:ext cx="29450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카드에 마우스를 올리면 설명이 출력되는 기능 구현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53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/>
        </p:nvSpPr>
        <p:spPr>
          <a:xfrm>
            <a:off x="381000" y="1129620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설명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배경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8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/>
        </p:nvSpPr>
        <p:spPr>
          <a:xfrm>
            <a:off x="381000" y="1231220"/>
            <a:ext cx="78758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시스템 수정으로 인해 게임 전체적인 구조가 많이 수정되어 원래 작업 예정이었던 스킬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카드 대신 새로운 기획서에 맞춘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UX/UI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구성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175" y="273712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UX/UI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/>
        </p:nvSpPr>
        <p:spPr>
          <a:xfrm>
            <a:off x="381000" y="1485136"/>
            <a:ext cx="12202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 발표한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70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/>
        </p:nvSpPr>
        <p:spPr>
          <a:xfrm>
            <a:off x="381000" y="1231220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설명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175" y="273712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몬스터 모델링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4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/>
        </p:nvSpPr>
        <p:spPr>
          <a:xfrm>
            <a:off x="381000" y="1231220"/>
            <a:ext cx="11608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업로드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175" y="273712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메인 시스템 기획서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5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33759" y="2921169"/>
            <a:ext cx="30764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개발일정</a:t>
            </a:r>
            <a:endParaRPr lang="ko-KR" altLang="en-US" sz="6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7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F600BD-912D-C200-973E-0EA9EF706E9D}"/>
              </a:ext>
            </a:extLst>
          </p:cNvPr>
          <p:cNvSpPr/>
          <p:nvPr/>
        </p:nvSpPr>
        <p:spPr>
          <a:xfrm>
            <a:off x="195768" y="3445960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이은수</a:t>
            </a:r>
            <a:endParaRPr lang="ko-KR" altLang="en-US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95768" y="2747530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박상준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414439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엄태은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175" y="273712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3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월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개발일정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484282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55412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신윤정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557926" y="1422336"/>
            <a:ext cx="1085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(3/8)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3353387" y="1422336"/>
            <a:ext cx="1202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2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(3/15)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5212968" y="1422336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3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(3/22)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7069342" y="1422336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4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(3/29)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6793626" y="6203315"/>
            <a:ext cx="18085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11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수업주차</a:t>
            </a:r>
            <a:r>
              <a:rPr lang="en-US" altLang="ko-KR" sz="11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,</a:t>
            </a:r>
            <a:r>
              <a:rPr lang="en-US" altLang="ko-KR" sz="11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</a:t>
            </a:r>
            <a:r>
              <a:rPr lang="ko-KR" altLang="en-US" sz="11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수요일 마감 기준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190162"/>
              </p:ext>
            </p:extLst>
          </p:nvPr>
        </p:nvGraphicFramePr>
        <p:xfrm>
          <a:off x="1183217" y="1879761"/>
          <a:ext cx="7418917" cy="41739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729">
                  <a:extLst>
                    <a:ext uri="{9D8B030D-6E8A-4147-A177-3AD203B41FA5}">
                      <a16:colId xmlns:a16="http://schemas.microsoft.com/office/drawing/2014/main" val="4213062147"/>
                    </a:ext>
                  </a:extLst>
                </a:gridCol>
                <a:gridCol w="1854729">
                  <a:extLst>
                    <a:ext uri="{9D8B030D-6E8A-4147-A177-3AD203B41FA5}">
                      <a16:colId xmlns:a16="http://schemas.microsoft.com/office/drawing/2014/main" val="2085716512"/>
                    </a:ext>
                  </a:extLst>
                </a:gridCol>
                <a:gridCol w="1854730">
                  <a:extLst>
                    <a:ext uri="{9D8B030D-6E8A-4147-A177-3AD203B41FA5}">
                      <a16:colId xmlns:a16="http://schemas.microsoft.com/office/drawing/2014/main" val="3224620268"/>
                    </a:ext>
                  </a:extLst>
                </a:gridCol>
                <a:gridCol w="1854729">
                  <a:extLst>
                    <a:ext uri="{9D8B030D-6E8A-4147-A177-3AD203B41FA5}">
                      <a16:colId xmlns:a16="http://schemas.microsoft.com/office/drawing/2014/main" val="3554021365"/>
                    </a:ext>
                  </a:extLst>
                </a:gridCol>
              </a:tblGrid>
              <a:tr h="69565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전투시스템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915251"/>
                  </a:ext>
                </a:extLst>
              </a:tr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전투 시스템 기획서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시스템 기획서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229972"/>
                  </a:ext>
                </a:extLst>
              </a:tr>
              <a:tr h="6956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기본정보 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/ </a:t>
                      </a:r>
                      <a:endParaRPr lang="en-US" altLang="ko-KR" sz="1000" u="none" strike="noStrike" dirty="0" smtClean="0"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적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기본정보 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Class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아군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적 스킬 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/ </a:t>
                      </a:r>
                      <a:endParaRPr lang="en-US" altLang="ko-KR" sz="1000" u="none" strike="noStrike" dirty="0" smtClean="0"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카드 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Class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턴제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전투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던전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전투 층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endParaRPr lang="en-US" altLang="ko-KR" sz="1000" u="none" strike="noStrike" dirty="0" smtClean="0"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이벤트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층 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)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27015"/>
                  </a:ext>
                </a:extLst>
              </a:tr>
              <a:tr h="69565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스테이지 </a:t>
                      </a:r>
                      <a:r>
                        <a:rPr lang="en-US" altLang="ko-KR" sz="1000" u="none" strike="noStrike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1 </a:t>
                      </a:r>
                      <a:r>
                        <a:rPr lang="ko-KR" altLang="en-US" sz="1000" u="none" strike="noStrike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더미 작업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스테이지 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1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리소스 작업</a:t>
                      </a:r>
                      <a:b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바위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나무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풀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잔디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꽃 등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464818"/>
                  </a:ext>
                </a:extLst>
              </a:tr>
              <a:tr h="69565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UI </a:t>
                      </a:r>
                      <a:r>
                        <a:rPr lang="ko-KR" altLang="en-US" sz="1000" u="none" strike="noStrike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배치 및 컨셉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카드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UI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제작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endParaRPr lang="en-US" altLang="ko-KR" sz="1000" u="none" strike="noStrike" dirty="0" smtClean="0"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컨셉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1 </a:t>
                      </a:r>
                      <a:r>
                        <a:rPr lang="ko-KR" altLang="en-US" sz="1000" u="none" strike="noStrike" dirty="0" err="1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리소스제작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63522"/>
                  </a:ext>
                </a:extLst>
              </a:tr>
              <a:tr h="69565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몬스터 모델링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몬스터 </a:t>
                      </a:r>
                      <a:r>
                        <a:rPr lang="ko-KR" altLang="en-US" sz="1000" u="none" strike="noStrike" dirty="0" err="1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언랩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텍스쳐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제작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</a:t>
                      </a:r>
                    </a:p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레퍼런스 조사</a:t>
                      </a:r>
                      <a:r>
                        <a:rPr lang="en-US" altLang="ko-KR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바디 모델링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25954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95768" y="204910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전체 목표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8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F600BD-912D-C200-973E-0EA9EF706E9D}"/>
              </a:ext>
            </a:extLst>
          </p:cNvPr>
          <p:cNvSpPr/>
          <p:nvPr/>
        </p:nvSpPr>
        <p:spPr>
          <a:xfrm>
            <a:off x="195768" y="3445960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이은수</a:t>
            </a:r>
            <a:endParaRPr lang="ko-KR" altLang="en-US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95768" y="2747530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박상준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414439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엄태은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175" y="273712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4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월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개발일정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484282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55412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신윤정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557926" y="1422336"/>
            <a:ext cx="1138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5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(4/5)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3353387" y="1422336"/>
            <a:ext cx="1202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6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(4/12)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5212968" y="1422336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7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(4/19)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7069342" y="1422336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8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(4/26)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6793626" y="6203315"/>
            <a:ext cx="18085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11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수업주차</a:t>
            </a:r>
            <a:r>
              <a:rPr lang="en-US" altLang="ko-KR" sz="11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,</a:t>
            </a:r>
            <a:r>
              <a:rPr lang="en-US" altLang="ko-KR" sz="11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</a:t>
            </a:r>
            <a:r>
              <a:rPr lang="ko-KR" altLang="en-US" sz="11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수요일 마감 기준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618465"/>
              </p:ext>
            </p:extLst>
          </p:nvPr>
        </p:nvGraphicFramePr>
        <p:xfrm>
          <a:off x="1183217" y="1879761"/>
          <a:ext cx="7418917" cy="41739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729">
                  <a:extLst>
                    <a:ext uri="{9D8B030D-6E8A-4147-A177-3AD203B41FA5}">
                      <a16:colId xmlns:a16="http://schemas.microsoft.com/office/drawing/2014/main" val="4213062147"/>
                    </a:ext>
                  </a:extLst>
                </a:gridCol>
                <a:gridCol w="1854729">
                  <a:extLst>
                    <a:ext uri="{9D8B030D-6E8A-4147-A177-3AD203B41FA5}">
                      <a16:colId xmlns:a16="http://schemas.microsoft.com/office/drawing/2014/main" val="2085716512"/>
                    </a:ext>
                  </a:extLst>
                </a:gridCol>
                <a:gridCol w="1854730">
                  <a:extLst>
                    <a:ext uri="{9D8B030D-6E8A-4147-A177-3AD203B41FA5}">
                      <a16:colId xmlns:a16="http://schemas.microsoft.com/office/drawing/2014/main" val="3224620268"/>
                    </a:ext>
                  </a:extLst>
                </a:gridCol>
                <a:gridCol w="1854729">
                  <a:extLst>
                    <a:ext uri="{9D8B030D-6E8A-4147-A177-3AD203B41FA5}">
                      <a16:colId xmlns:a16="http://schemas.microsoft.com/office/drawing/2014/main" val="3554021365"/>
                    </a:ext>
                  </a:extLst>
                </a:gridCol>
              </a:tblGrid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전투시스템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마을시스템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개발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915251"/>
                  </a:ext>
                </a:extLst>
              </a:tr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카드 데이터 추가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아이템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</a:t>
                      </a:r>
                      <a:r>
                        <a:rPr lang="ko-KR" altLang="en-US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및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스킬 카드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테이블 구성 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시스템에서 쓰는 테이블 구조 및 내용 구성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229972"/>
                  </a:ext>
                </a:extLst>
              </a:tr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-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상점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(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스킬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),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강화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스킬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)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-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던전 입장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선택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27015"/>
                  </a:ext>
                </a:extLst>
              </a:tr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카툰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쉐이딩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작업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스테이지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2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더미 작업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464818"/>
                  </a:ext>
                </a:extLst>
              </a:tr>
              <a:tr h="6956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캐릭터 애니메이션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상점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</a:t>
                      </a:r>
                      <a:r>
                        <a:rPr lang="ko-KR" altLang="en-US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강화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baseline="0" dirty="0" err="1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용병단</a:t>
                      </a:r>
                      <a:r>
                        <a:rPr lang="ko-KR" altLang="en-US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등 마을 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UI</a:t>
                      </a:r>
                      <a:r>
                        <a:rPr lang="ko-KR" altLang="en-US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아이템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일러스트 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추가된 카드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UI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63522"/>
                  </a:ext>
                </a:extLst>
              </a:tr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헤어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의상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무기 모델링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텍스처 제작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리깅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25954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95768" y="204910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전체 목표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3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AB2C2D-B389-A7F2-3E30-A1DBDF38D776}"/>
              </a:ext>
            </a:extLst>
          </p:cNvPr>
          <p:cNvSpPr/>
          <p:nvPr/>
        </p:nvSpPr>
        <p:spPr>
          <a:xfrm>
            <a:off x="2311610" y="2828836"/>
            <a:ext cx="4520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47815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U자형 7">
            <a:extLst>
              <a:ext uri="{FF2B5EF4-FFF2-40B4-BE49-F238E27FC236}">
                <a16:creationId xmlns:a16="http://schemas.microsoft.com/office/drawing/2014/main" id="{A73FAE34-47D0-9AD6-87DE-E5C1D5DAD6C1}"/>
              </a:ext>
            </a:extLst>
          </p:cNvPr>
          <p:cNvSpPr/>
          <p:nvPr/>
        </p:nvSpPr>
        <p:spPr>
          <a:xfrm>
            <a:off x="3636362" y="1390292"/>
            <a:ext cx="3204859" cy="704977"/>
          </a:xfrm>
          <a:prstGeom prst="uturnArrow">
            <a:avLst>
              <a:gd name="adj1" fmla="val 10720"/>
              <a:gd name="adj2" fmla="val 14885"/>
              <a:gd name="adj3" fmla="val 19645"/>
              <a:gd name="adj4" fmla="val 2947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20660F-8FAE-D48D-03C4-698423EE5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8" y="1727096"/>
            <a:ext cx="4372586" cy="2293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EBC556-F46C-EEA6-9317-589311405077}"/>
              </a:ext>
            </a:extLst>
          </p:cNvPr>
          <p:cNvSpPr txBox="1"/>
          <p:nvPr/>
        </p:nvSpPr>
        <p:spPr>
          <a:xfrm>
            <a:off x="5189732" y="2873828"/>
            <a:ext cx="35779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34D17-9FB3-8375-A302-C6B1B14B5095}"/>
              </a:ext>
            </a:extLst>
          </p:cNvPr>
          <p:cNvSpPr txBox="1"/>
          <p:nvPr/>
        </p:nvSpPr>
        <p:spPr>
          <a:xfrm>
            <a:off x="1286900" y="4109359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카드 기반 </a:t>
            </a:r>
            <a:r>
              <a:rPr lang="ko-KR" altLang="en-US" sz="2000" dirty="0" err="1">
                <a:latin typeface="210 다락방 B" panose="02020603020101020101" pitchFamily="18" charset="-127"/>
                <a:ea typeface="210 다락방 B" panose="02020603020101020101" pitchFamily="18" charset="-127"/>
              </a:rPr>
              <a:t>턴제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 전투 </a:t>
            </a:r>
            <a:r>
              <a:rPr lang="en-US" altLang="ko-KR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던전</a:t>
            </a:r>
            <a:r>
              <a:rPr lang="en-US" altLang="ko-KR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7F437-C77B-19DB-6D96-973944D87D5B}"/>
              </a:ext>
            </a:extLst>
          </p:cNvPr>
          <p:cNvSpPr txBox="1"/>
          <p:nvPr/>
        </p:nvSpPr>
        <p:spPr>
          <a:xfrm>
            <a:off x="6091242" y="3696610"/>
            <a:ext cx="1930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관리 요소</a:t>
            </a:r>
            <a:r>
              <a:rPr lang="en-US" altLang="ko-KR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  <a:r>
              <a:rPr lang="en-US" altLang="ko-KR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/>
        </p:nvSpPr>
        <p:spPr>
          <a:xfrm>
            <a:off x="465284" y="5305430"/>
            <a:ext cx="81929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Slay The Spire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턴제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전투와 관리 요소를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더하여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마을에서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전투에 관한 세팅을 하고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던전에서 이를 시험하며 더 깊은 곳으로 가는 목적을 가진 게임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28" name="Picture 4" descr="게임리뷰) 다키스트 던전 (Darkest Dungeon)">
            <a:extLst>
              <a:ext uri="{FF2B5EF4-FFF2-40B4-BE49-F238E27FC236}">
                <a16:creationId xmlns:a16="http://schemas.microsoft.com/office/drawing/2014/main" id="{8D77EDBB-E5EE-DB7F-6568-547E761CE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14" y="2095269"/>
            <a:ext cx="2828992" cy="15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912A04-E3D5-F913-68AF-5D9989042780}"/>
              </a:ext>
            </a:extLst>
          </p:cNvPr>
          <p:cNvSpPr txBox="1"/>
          <p:nvPr/>
        </p:nvSpPr>
        <p:spPr>
          <a:xfrm>
            <a:off x="1457899" y="4491951"/>
            <a:ext cx="2584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및 재화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파밍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던전 높은 층 도달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961B5-954C-D9C0-D64A-EC7B968AFB74}"/>
              </a:ext>
            </a:extLst>
          </p:cNvPr>
          <p:cNvSpPr txBox="1"/>
          <p:nvPr/>
        </p:nvSpPr>
        <p:spPr>
          <a:xfrm>
            <a:off x="6011892" y="4072743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강화 및 모집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재화 소모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화살표: U자형 10">
            <a:extLst>
              <a:ext uri="{FF2B5EF4-FFF2-40B4-BE49-F238E27FC236}">
                <a16:creationId xmlns:a16="http://schemas.microsoft.com/office/drawing/2014/main" id="{AEF5D01D-48EA-9E3B-C0EF-22E78B867776}"/>
              </a:ext>
            </a:extLst>
          </p:cNvPr>
          <p:cNvSpPr/>
          <p:nvPr/>
        </p:nvSpPr>
        <p:spPr>
          <a:xfrm flipH="1" flipV="1">
            <a:off x="3636360" y="4385902"/>
            <a:ext cx="3003523" cy="741768"/>
          </a:xfrm>
          <a:prstGeom prst="uturnArrow">
            <a:avLst>
              <a:gd name="adj1" fmla="val 8812"/>
              <a:gd name="adj2" fmla="val 12458"/>
              <a:gd name="adj3" fmla="val 15007"/>
              <a:gd name="adj4" fmla="val 43750"/>
              <a:gd name="adj5" fmla="val 480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9886" y="35346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개요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284" y="5535808"/>
            <a:ext cx="25010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https://youtu.be/vJs9mb_2L0I?t=811</a:t>
            </a:r>
            <a:endParaRPr lang="ko-KR" altLang="en-US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96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9642" y="1663946"/>
            <a:ext cx="38253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원신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붕괴같은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카툰렌더링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방식을 활용한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감성 판타지</a:t>
            </a:r>
          </a:p>
        </p:txBody>
      </p:sp>
      <p:pic>
        <p:nvPicPr>
          <p:cNvPr id="7" name="Picture 2" descr="원신 게임플레이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8" y="1993930"/>
            <a:ext cx="2559050" cy="14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미호요의 원신 vs 젤다의 전설 야숨 비교 : 네이버 블로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454" y="1993930"/>
            <a:ext cx="2559051" cy="14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영원한 7일의 도시 국민트리 – 꿀팁 – 국민트리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12" y="1993931"/>
            <a:ext cx="2567163" cy="14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감성 충만한 도트 모바일 게임 추천 : 네이버 포스트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9" y="4353024"/>
            <a:ext cx="2559050" cy="144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인쇄하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454" y="4353024"/>
            <a:ext cx="2566845" cy="144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끊임없이 진화하는 메이플스토리의 2D 도트 그래픽스 이야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12" y="4353024"/>
            <a:ext cx="2547155" cy="144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9642" y="4001085"/>
            <a:ext cx="38253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2D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39642" y="134666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210 다락방 B" panose="02020603020101020101" pitchFamily="18" charset="-127"/>
                <a:ea typeface="210 다락방 B" panose="02020603020101020101" pitchFamily="18" charset="-127"/>
              </a:rPr>
              <a:t>전투화면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9642" y="367394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9886" y="35346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개요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2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58245" y="2921169"/>
            <a:ext cx="6827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방법 및 시스템</a:t>
            </a:r>
            <a:endParaRPr lang="ko-KR" altLang="en-US" sz="6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F165E-575C-065C-32F7-A56062A152E1}"/>
              </a:ext>
            </a:extLst>
          </p:cNvPr>
          <p:cNvSpPr txBox="1"/>
          <p:nvPr/>
        </p:nvSpPr>
        <p:spPr>
          <a:xfrm>
            <a:off x="1745746" y="4333865"/>
            <a:ext cx="56525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마을은 캐릭터 관리를 할 수 있는 장소로써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기능을 이용할 수 있다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8175" y="273712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277186" y="2822175"/>
            <a:ext cx="6589629" cy="1243946"/>
            <a:chOff x="1411603" y="2822175"/>
            <a:chExt cx="6589629" cy="1243946"/>
          </a:xfrm>
        </p:grpSpPr>
        <p:grpSp>
          <p:nvGrpSpPr>
            <p:cNvPr id="3" name="그룹 2"/>
            <p:cNvGrpSpPr/>
            <p:nvPr/>
          </p:nvGrpSpPr>
          <p:grpSpPr>
            <a:xfrm>
              <a:off x="4146121" y="2838594"/>
              <a:ext cx="1282723" cy="1223097"/>
              <a:chOff x="1191401" y="2838594"/>
              <a:chExt cx="1282723" cy="1223097"/>
            </a:xfrm>
          </p:grpSpPr>
          <p:pic>
            <p:nvPicPr>
              <p:cNvPr id="8" name="Picture 2" descr="Lucas Gba Remastered - Sprite Human Pixel Art Transparent PNG - 1184x1184 -  Free Download on NicePNG">
                <a:extLst>
                  <a:ext uri="{FF2B5EF4-FFF2-40B4-BE49-F238E27FC236}">
                    <a16:creationId xmlns:a16="http://schemas.microsoft.com/office/drawing/2014/main" id="{E83DFA63-BF3A-9D90-B387-2C0EE8A142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709" b="94190" l="10000" r="90000">
                            <a14:foregroundMark x1="27073" y1="88603" x2="37439" y2="94190"/>
                            <a14:foregroundMark x1="38659" y1="7709" x2="42317" y2="112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427" y="2838594"/>
                <a:ext cx="852982" cy="930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8C5CC155-E49B-F289-754C-4E7286C0A778}"/>
                  </a:ext>
                </a:extLst>
              </p:cNvPr>
              <p:cNvSpPr/>
              <p:nvPr/>
            </p:nvSpPr>
            <p:spPr>
              <a:xfrm rot="16200000">
                <a:off x="1862418" y="3225050"/>
                <a:ext cx="557631" cy="433736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CABE77-FCD2-1D54-B7AB-5D9FAAA62EED}"/>
                  </a:ext>
                </a:extLst>
              </p:cNvPr>
              <p:cNvSpPr txBox="1"/>
              <p:nvPr/>
            </p:nvSpPr>
            <p:spPr>
              <a:xfrm>
                <a:off x="1191401" y="3796234"/>
                <a:ext cx="1282723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25" dirty="0">
                    <a:latin typeface="210 다락방 B" panose="02020603020101020101" pitchFamily="18" charset="-127"/>
                    <a:ea typeface="210 다락방 B" panose="02020603020101020101" pitchFamily="18" charset="-127"/>
                  </a:rPr>
                  <a:t>스킬 강화 및 추가</a:t>
                </a:r>
                <a:endParaRPr lang="en-US" altLang="ko-KR" sz="1125" dirty="0">
                  <a:latin typeface="210 다락방 B" panose="02020603020101020101" pitchFamily="18" charset="-127"/>
                  <a:ea typeface="210 다락방 B" panose="02020603020101020101" pitchFamily="18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411603" y="2838594"/>
              <a:ext cx="914033" cy="1223096"/>
              <a:chOff x="4203334" y="2838594"/>
              <a:chExt cx="914033" cy="1223096"/>
            </a:xfrm>
          </p:grpSpPr>
          <p:pic>
            <p:nvPicPr>
              <p:cNvPr id="23" name="Picture 2" descr="Lucas Gba Remastered - Sprite Human Pixel Art Transparent PNG - 1184x1184 -  Free Download on NicePNG">
                <a:extLst>
                  <a:ext uri="{FF2B5EF4-FFF2-40B4-BE49-F238E27FC236}">
                    <a16:creationId xmlns:a16="http://schemas.microsoft.com/office/drawing/2014/main" id="{72D09D0F-1A61-799F-195C-7E1F1E3F55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709" b="94190" l="10000" r="90000">
                            <a14:foregroundMark x1="27073" y1="88603" x2="37439" y2="94190"/>
                            <a14:foregroundMark x1="38659" y1="7709" x2="42317" y2="112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3334" y="2865238"/>
                <a:ext cx="852982" cy="930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십자형 23">
                <a:extLst>
                  <a:ext uri="{FF2B5EF4-FFF2-40B4-BE49-F238E27FC236}">
                    <a16:creationId xmlns:a16="http://schemas.microsoft.com/office/drawing/2014/main" id="{96EF4EBB-A9DD-A0F8-1587-92D7C866482B}"/>
                  </a:ext>
                </a:extLst>
              </p:cNvPr>
              <p:cNvSpPr/>
              <p:nvPr/>
            </p:nvSpPr>
            <p:spPr>
              <a:xfrm>
                <a:off x="4751086" y="2838594"/>
                <a:ext cx="267788" cy="273749"/>
              </a:xfrm>
              <a:prstGeom prst="plus">
                <a:avLst>
                  <a:gd name="adj" fmla="val 45790"/>
                </a:avLst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7E4676-3788-2112-4AFC-FFDA81EBA89F}"/>
                  </a:ext>
                </a:extLst>
              </p:cNvPr>
              <p:cNvSpPr txBox="1"/>
              <p:nvPr/>
            </p:nvSpPr>
            <p:spPr>
              <a:xfrm>
                <a:off x="4203334" y="3796233"/>
                <a:ext cx="914033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25" dirty="0">
                    <a:latin typeface="210 다락방 B" panose="02020603020101020101" pitchFamily="18" charset="-127"/>
                    <a:ea typeface="210 다락방 B" panose="02020603020101020101" pitchFamily="18" charset="-127"/>
                  </a:rPr>
                  <a:t>캐릭터 모집</a:t>
                </a:r>
                <a:endParaRPr lang="en-US" altLang="ko-KR" sz="1125" dirty="0">
                  <a:latin typeface="210 다락방 B" panose="02020603020101020101" pitchFamily="18" charset="-127"/>
                  <a:ea typeface="210 다락방 B" panose="02020603020101020101" pitchFamily="18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941003" y="2959013"/>
              <a:ext cx="1060229" cy="1102677"/>
              <a:chOff x="6928757" y="2959013"/>
              <a:chExt cx="1060229" cy="1102677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F1532EE-7F19-B41C-70D5-53240D220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8757" y="2959013"/>
                <a:ext cx="1060229" cy="805238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30D6BA-9979-8A84-E201-3A32FDADB1CE}"/>
                  </a:ext>
                </a:extLst>
              </p:cNvPr>
              <p:cNvSpPr txBox="1"/>
              <p:nvPr/>
            </p:nvSpPr>
            <p:spPr>
              <a:xfrm>
                <a:off x="7069983" y="3796233"/>
                <a:ext cx="777777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25" dirty="0" smtClean="0">
                    <a:latin typeface="210 다락방 B" panose="02020603020101020101" pitchFamily="18" charset="-127"/>
                    <a:ea typeface="210 다락방 B" panose="02020603020101020101" pitchFamily="18" charset="-127"/>
                  </a:rPr>
                  <a:t>던전 입장</a:t>
                </a:r>
                <a:endParaRPr lang="en-US" altLang="ko-KR" sz="1125" dirty="0">
                  <a:latin typeface="210 다락방 B" panose="02020603020101020101" pitchFamily="18" charset="-127"/>
                  <a:ea typeface="210 다락방 B" panose="02020603020101020101" pitchFamily="18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721770" y="2869668"/>
              <a:ext cx="926305" cy="1196453"/>
              <a:chOff x="5563233" y="2869668"/>
              <a:chExt cx="926305" cy="1196453"/>
            </a:xfrm>
          </p:grpSpPr>
          <p:pic>
            <p:nvPicPr>
              <p:cNvPr id="2" name="Picture 2" descr="Lucas Gba Remastered - Sprite Human Pixel Art Transparent PNG - 1184x1184 -  Free Download on NicePNG">
                <a:extLst>
                  <a:ext uri="{FF2B5EF4-FFF2-40B4-BE49-F238E27FC236}">
                    <a16:creationId xmlns:a16="http://schemas.microsoft.com/office/drawing/2014/main" id="{4A805705-7130-1BEE-B503-646234465F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709" b="94190" l="10000" r="90000">
                            <a14:foregroundMark x1="27073" y1="88603" x2="37439" y2="94190"/>
                            <a14:foregroundMark x1="38659" y1="7709" x2="42317" y2="112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3233" y="2869668"/>
                <a:ext cx="852982" cy="930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597BAF-D73C-2899-80E3-2E06A32C975B}"/>
                  </a:ext>
                </a:extLst>
              </p:cNvPr>
              <p:cNvSpPr txBox="1"/>
              <p:nvPr/>
            </p:nvSpPr>
            <p:spPr>
              <a:xfrm>
                <a:off x="5563233" y="3800664"/>
                <a:ext cx="914033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25" dirty="0">
                    <a:latin typeface="210 다락방 B" panose="02020603020101020101" pitchFamily="18" charset="-127"/>
                    <a:ea typeface="210 다락방 B" panose="02020603020101020101" pitchFamily="18" charset="-127"/>
                  </a:rPr>
                  <a:t>캐릭터 강화</a:t>
                </a:r>
                <a:endParaRPr lang="en-US" altLang="ko-KR" sz="1125" dirty="0">
                  <a:latin typeface="210 다락방 B" panose="02020603020101020101" pitchFamily="18" charset="-127"/>
                  <a:ea typeface="210 다락방 B" panose="02020603020101020101" pitchFamily="18" charset="-127"/>
                </a:endParaRPr>
              </a:p>
            </p:txBody>
          </p: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CD795704-A055-F535-4715-9ABB23B1592B}"/>
                  </a:ext>
                </a:extLst>
              </p:cNvPr>
              <p:cNvSpPr/>
              <p:nvPr/>
            </p:nvSpPr>
            <p:spPr>
              <a:xfrm rot="16200000">
                <a:off x="5993854" y="3225050"/>
                <a:ext cx="557631" cy="433736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618562" y="2822175"/>
              <a:ext cx="1234633" cy="1239515"/>
              <a:chOff x="2644089" y="2822175"/>
              <a:chExt cx="1234633" cy="123951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E37E10-3A98-6C76-ABD4-CEA379A131EF}"/>
                  </a:ext>
                </a:extLst>
              </p:cNvPr>
              <p:cNvSpPr txBox="1"/>
              <p:nvPr/>
            </p:nvSpPr>
            <p:spPr>
              <a:xfrm>
                <a:off x="2644089" y="3796233"/>
                <a:ext cx="1234633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25" dirty="0">
                    <a:latin typeface="210 다락방 B" panose="02020603020101020101" pitchFamily="18" charset="-127"/>
                    <a:ea typeface="210 다락방 B" panose="02020603020101020101" pitchFamily="18" charset="-127"/>
                  </a:rPr>
                  <a:t>아이템 카드 구매</a:t>
                </a:r>
                <a:endParaRPr lang="en-US" altLang="ko-KR" sz="1125" dirty="0">
                  <a:latin typeface="210 다락방 B" panose="02020603020101020101" pitchFamily="18" charset="-127"/>
                  <a:ea typeface="210 다락방 B" panose="02020603020101020101" pitchFamily="18" charset="-127"/>
                </a:endParaRPr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2923451" y="2822175"/>
                <a:ext cx="675909" cy="954897"/>
                <a:chOff x="2937116" y="2012769"/>
                <a:chExt cx="1125797" cy="1590479"/>
              </a:xfrm>
              <a:effectLst/>
            </p:grpSpPr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7116" y="2012769"/>
                  <a:ext cx="1125797" cy="1587500"/>
                </a:xfrm>
                <a:prstGeom prst="rect">
                  <a:avLst/>
                </a:prstGeom>
              </p:spPr>
            </p:pic>
            <p:sp>
              <p:nvSpPr>
                <p:cNvPr id="26" name="직사각형 25"/>
                <p:cNvSpPr/>
                <p:nvPr/>
              </p:nvSpPr>
              <p:spPr>
                <a:xfrm>
                  <a:off x="3257427" y="3321300"/>
                  <a:ext cx="494478" cy="2819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500" dirty="0" err="1" smtClean="0">
                      <a:solidFill>
                        <a:schemeClr val="bg1"/>
                      </a:solidFill>
                      <a:ea typeface="KoPubWorld돋움체 Medium" panose="00000600000000000000" pitchFamily="2" charset="-127"/>
                    </a:rPr>
                    <a:t>포션</a:t>
                  </a:r>
                  <a:endParaRPr lang="ko-KR" altLang="en-US" sz="500" dirty="0">
                    <a:solidFill>
                      <a:schemeClr val="bg1"/>
                    </a:solidFill>
                    <a:ea typeface="KoPubWorld돋움체 Medium" panose="00000600000000000000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9733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3547</TotalTime>
  <Words>2208</Words>
  <Application>Microsoft Office PowerPoint</Application>
  <PresentationFormat>화면 슬라이드 쇼(4:3)</PresentationFormat>
  <Paragraphs>931</Paragraphs>
  <Slides>58</Slides>
  <Notes>57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나눔스퀘어</vt:lpstr>
      <vt:lpstr>나눔스퀘어 Bold</vt:lpstr>
      <vt:lpstr>210 다락방 L</vt:lpstr>
      <vt:lpstr>맑은 고딕</vt:lpstr>
      <vt:lpstr>Arial</vt:lpstr>
      <vt:lpstr>KoPubWorld돋움체 Medium</vt:lpstr>
      <vt:lpstr>210 다락방 B</vt:lpstr>
      <vt:lpstr>Calibri</vt:lpstr>
      <vt:lpstr>Calibri Light</vt:lpstr>
      <vt:lpstr>Office 테마</vt:lpstr>
      <vt:lpstr>HardcoreDungeon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277</cp:revision>
  <dcterms:created xsi:type="dcterms:W3CDTF">2023-01-08T12:32:08Z</dcterms:created>
  <dcterms:modified xsi:type="dcterms:W3CDTF">2023-03-21T17:23:38Z</dcterms:modified>
</cp:coreProperties>
</file>